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109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chart1.xml><?xml version="1.0" encoding="utf-8"?>
<c:chartSpace xmlns:c="http://schemas.openxmlformats.org/drawingml/2006/chart" xmlns:a="http://schemas.openxmlformats.org/drawingml/2006/main" xmlns:r="http://schemas.openxmlformats.org/officeDocument/2006/relationships">
  <c:lang val="fr-FR"/>
  <c:chart>
    <c:view3D>
      <c:rAngAx val="1"/>
    </c:view3D>
    <c:floor>
      <c:spPr>
        <a:noFill/>
        <a:ln w="9360">
          <a:solidFill>
            <a:srgbClr val="878787"/>
          </a:solidFill>
          <a:round/>
        </a:ln>
      </c:spPr>
    </c:floor>
    <c:sideWall>
      <c:spPr>
        <a:noFill/>
        <a:ln w="9360">
          <a:solidFill>
            <a:srgbClr val="878787"/>
          </a:solidFill>
          <a:round/>
        </a:ln>
      </c:spPr>
    </c:sideWall>
    <c:backWall>
      <c:spPr>
        <a:noFill/>
        <a:ln w="9360">
          <a:solidFill>
            <a:srgbClr val="878787"/>
          </a:solidFill>
          <a:round/>
        </a:ln>
      </c:spPr>
    </c:backWall>
    <c:plotArea>
      <c:layout>
        <c:manualLayout>
          <c:layoutTarget val="inner"/>
          <c:xMode val="edge"/>
          <c:yMode val="edge"/>
          <c:x val="0.12868816667706301"/>
          <c:y val="9.5026313838855569E-2"/>
          <c:w val="0.86950283825088959"/>
          <c:h val="0.73463790675264962"/>
        </c:manualLayout>
      </c:layout>
      <c:bar3DChart>
        <c:barDir val="col"/>
        <c:grouping val="clustered"/>
        <c:varyColors val="1"/>
        <c:ser>
          <c:idx val="0"/>
          <c:order val="0"/>
          <c:spPr>
            <a:solidFill>
              <a:srgbClr val="F79646"/>
            </a:solidFill>
            <a:ln>
              <a:noFill/>
            </a:ln>
          </c:spPr>
          <c:dPt>
            <c:idx val="0"/>
            <c:spPr>
              <a:solidFill>
                <a:srgbClr val="004586"/>
              </a:solidFill>
              <a:ln>
                <a:noFill/>
              </a:ln>
            </c:spPr>
          </c:dPt>
          <c:dPt>
            <c:idx val="1"/>
            <c:spPr>
              <a:solidFill>
                <a:srgbClr val="FF420E"/>
              </a:solidFill>
              <a:ln>
                <a:noFill/>
              </a:ln>
            </c:spPr>
          </c:dPt>
          <c:dPt>
            <c:idx val="2"/>
            <c:spPr>
              <a:solidFill>
                <a:srgbClr val="FFD320"/>
              </a:solidFill>
              <a:ln>
                <a:noFill/>
              </a:ln>
            </c:spPr>
          </c:dPt>
          <c:dPt>
            <c:idx val="3"/>
            <c:spPr>
              <a:solidFill>
                <a:srgbClr val="579D1C"/>
              </a:solidFill>
              <a:ln>
                <a:noFill/>
              </a:ln>
            </c:spPr>
          </c:dPt>
          <c:dPt>
            <c:idx val="4"/>
            <c:spPr>
              <a:solidFill>
                <a:srgbClr val="7E0021"/>
              </a:solidFill>
              <a:ln>
                <a:noFill/>
              </a:ln>
            </c:spPr>
          </c:dPt>
          <c:dPt>
            <c:idx val="5"/>
            <c:spPr>
              <a:solidFill>
                <a:srgbClr val="83CAFF"/>
              </a:solidFill>
              <a:ln>
                <a:noFill/>
              </a:ln>
            </c:spPr>
          </c:dPt>
          <c:dPt>
            <c:idx val="6"/>
            <c:spPr>
              <a:solidFill>
                <a:srgbClr val="314004"/>
              </a:solidFill>
              <a:ln>
                <a:noFill/>
              </a:ln>
            </c:spPr>
          </c:dPt>
          <c:dPt>
            <c:idx val="7"/>
            <c:spPr>
              <a:solidFill>
                <a:srgbClr val="AECF00"/>
              </a:solidFill>
              <a:ln>
                <a:noFill/>
              </a:ln>
            </c:spPr>
          </c:dPt>
          <c:dPt>
            <c:idx val="8"/>
            <c:spPr>
              <a:solidFill>
                <a:srgbClr val="4B1F6F"/>
              </a:solidFill>
              <a:ln>
                <a:noFill/>
              </a:ln>
            </c:spPr>
          </c:dPt>
          <c:dPt>
            <c:idx val="9"/>
            <c:spPr>
              <a:solidFill>
                <a:srgbClr val="FF950E"/>
              </a:solidFill>
              <a:ln>
                <a:noFill/>
              </a:ln>
            </c:spPr>
          </c:dPt>
          <c:dPt>
            <c:idx val="10"/>
            <c:spPr>
              <a:solidFill>
                <a:srgbClr val="C5000B"/>
              </a:solidFill>
              <a:ln>
                <a:noFill/>
              </a:ln>
            </c:spPr>
          </c:dPt>
          <c:dPt>
            <c:idx val="11"/>
            <c:spPr>
              <a:solidFill>
                <a:srgbClr val="0084D1"/>
              </a:solidFill>
              <a:ln>
                <a:noFill/>
              </a:ln>
            </c:spPr>
          </c:dPt>
          <c:dPt>
            <c:idx val="12"/>
            <c:spPr>
              <a:solidFill>
                <a:srgbClr val="004586"/>
              </a:solidFill>
              <a:ln>
                <a:noFill/>
              </a:ln>
            </c:spPr>
          </c:dPt>
          <c:dPt>
            <c:idx val="13"/>
            <c:spPr>
              <a:solidFill>
                <a:srgbClr val="FF420E"/>
              </a:solidFill>
              <a:ln>
                <a:noFill/>
              </a:ln>
            </c:spPr>
          </c:dPt>
          <c:dPt>
            <c:idx val="14"/>
            <c:spPr>
              <a:solidFill>
                <a:srgbClr val="FFD320"/>
              </a:solidFill>
              <a:ln>
                <a:noFill/>
              </a:ln>
            </c:spPr>
          </c:dPt>
          <c:dPt>
            <c:idx val="15"/>
            <c:spPr>
              <a:solidFill>
                <a:srgbClr val="579D1C"/>
              </a:solidFill>
              <a:ln>
                <a:noFill/>
              </a:ln>
            </c:spPr>
          </c:dPt>
          <c:dPt>
            <c:idx val="16"/>
            <c:spPr>
              <a:solidFill>
                <a:srgbClr val="7E0021"/>
              </a:solidFill>
              <a:ln>
                <a:noFill/>
              </a:ln>
            </c:spPr>
          </c:dPt>
          <c:dPt>
            <c:idx val="17"/>
            <c:spPr>
              <a:solidFill>
                <a:srgbClr val="83CAFF"/>
              </a:solidFill>
              <a:ln>
                <a:noFill/>
              </a:ln>
            </c:spPr>
          </c:dPt>
          <c:dPt>
            <c:idx val="18"/>
            <c:spPr>
              <a:solidFill>
                <a:srgbClr val="314004"/>
              </a:solidFill>
              <a:ln>
                <a:noFill/>
              </a:ln>
            </c:spPr>
          </c:dPt>
          <c:dPt>
            <c:idx val="19"/>
            <c:spPr>
              <a:solidFill>
                <a:srgbClr val="AECF00"/>
              </a:solidFill>
              <a:ln>
                <a:noFill/>
              </a:ln>
            </c:spPr>
          </c:dPt>
          <c:dPt>
            <c:idx val="20"/>
            <c:spPr>
              <a:solidFill>
                <a:srgbClr val="4B1F6F"/>
              </a:solidFill>
              <a:ln>
                <a:noFill/>
              </a:ln>
            </c:spPr>
          </c:dPt>
          <c:dPt>
            <c:idx val="21"/>
            <c:spPr>
              <a:solidFill>
                <a:srgbClr val="FF950E"/>
              </a:solidFill>
              <a:ln>
                <a:noFill/>
              </a:ln>
            </c:spPr>
          </c:dPt>
          <c:dPt>
            <c:idx val="22"/>
            <c:spPr>
              <a:solidFill>
                <a:srgbClr val="C5000B"/>
              </a:solidFill>
              <a:ln>
                <a:noFill/>
              </a:ln>
            </c:spPr>
          </c:dPt>
          <c:dPt>
            <c:idx val="23"/>
            <c:spPr>
              <a:solidFill>
                <a:srgbClr val="0084D1"/>
              </a:solidFill>
              <a:ln>
                <a:noFill/>
              </a:ln>
            </c:spPr>
          </c:dPt>
          <c:dPt>
            <c:idx val="24"/>
            <c:spPr>
              <a:solidFill>
                <a:srgbClr val="004586"/>
              </a:solidFill>
              <a:ln>
                <a:noFill/>
              </a:ln>
            </c:spPr>
          </c:dPt>
          <c:dPt>
            <c:idx val="25"/>
            <c:spPr>
              <a:solidFill>
                <a:srgbClr val="FF420E"/>
              </a:solidFill>
              <a:ln>
                <a:noFill/>
              </a:ln>
            </c:spPr>
          </c:dPt>
          <c:dPt>
            <c:idx val="26"/>
            <c:spPr>
              <a:solidFill>
                <a:srgbClr val="FFD320"/>
              </a:solidFill>
              <a:ln>
                <a:noFill/>
              </a:ln>
            </c:spPr>
          </c:dPt>
          <c:dPt>
            <c:idx val="27"/>
            <c:spPr>
              <a:solidFill>
                <a:srgbClr val="579D1C"/>
              </a:solidFill>
              <a:ln>
                <a:noFill/>
              </a:ln>
            </c:spPr>
          </c:dPt>
          <c:dPt>
            <c:idx val="28"/>
            <c:spPr>
              <a:solidFill>
                <a:srgbClr val="7E0021"/>
              </a:solidFill>
              <a:ln>
                <a:noFill/>
              </a:ln>
            </c:spPr>
          </c:dPt>
          <c:dPt>
            <c:idx val="29"/>
            <c:spPr>
              <a:solidFill>
                <a:srgbClr val="83CAFF"/>
              </a:solidFill>
              <a:ln>
                <a:noFill/>
              </a:ln>
            </c:spPr>
          </c:dPt>
          <c:dPt>
            <c:idx val="30"/>
            <c:spPr>
              <a:solidFill>
                <a:srgbClr val="314004"/>
              </a:solidFill>
              <a:ln>
                <a:noFill/>
              </a:ln>
            </c:spPr>
          </c:dPt>
          <c:dPt>
            <c:idx val="31"/>
            <c:spPr>
              <a:solidFill>
                <a:srgbClr val="AECF00"/>
              </a:solidFill>
              <a:ln>
                <a:noFill/>
              </a:ln>
            </c:spPr>
          </c:dPt>
          <c:dPt>
            <c:idx val="32"/>
            <c:spPr>
              <a:solidFill>
                <a:srgbClr val="4B1F6F"/>
              </a:solidFill>
              <a:ln>
                <a:noFill/>
              </a:ln>
            </c:spPr>
          </c:dPt>
          <c:dPt>
            <c:idx val="33"/>
            <c:spPr>
              <a:solidFill>
                <a:srgbClr val="FF950E"/>
              </a:solidFill>
              <a:ln>
                <a:noFill/>
              </a:ln>
            </c:spPr>
          </c:dPt>
          <c:dPt>
            <c:idx val="34"/>
            <c:spPr>
              <a:solidFill>
                <a:srgbClr val="C5000B"/>
              </a:solidFill>
              <a:ln>
                <a:noFill/>
              </a:ln>
            </c:spPr>
          </c:dPt>
          <c:dPt>
            <c:idx val="35"/>
            <c:spPr>
              <a:solidFill>
                <a:srgbClr val="0084D1"/>
              </a:solidFill>
              <a:ln>
                <a:noFill/>
              </a:ln>
            </c:spPr>
          </c:dPt>
          <c:dPt>
            <c:idx val="36"/>
            <c:spPr>
              <a:solidFill>
                <a:srgbClr val="004586"/>
              </a:solidFill>
              <a:ln>
                <a:noFill/>
              </a:ln>
            </c:spPr>
          </c:dPt>
          <c:dPt>
            <c:idx val="37"/>
            <c:spPr>
              <a:solidFill>
                <a:srgbClr val="FF420E"/>
              </a:solidFill>
              <a:ln>
                <a:noFill/>
              </a:ln>
            </c:spPr>
          </c:dPt>
          <c:dPt>
            <c:idx val="38"/>
            <c:spPr>
              <a:solidFill>
                <a:srgbClr val="FFD320"/>
              </a:solidFill>
              <a:ln>
                <a:noFill/>
              </a:ln>
            </c:spPr>
          </c:dPt>
          <c:dPt>
            <c:idx val="39"/>
            <c:spPr>
              <a:solidFill>
                <a:srgbClr val="579D1C"/>
              </a:solidFill>
              <a:ln>
                <a:noFill/>
              </a:ln>
            </c:spPr>
          </c:dPt>
          <c:dPt>
            <c:idx val="40"/>
            <c:spPr>
              <a:solidFill>
                <a:srgbClr val="7E0021"/>
              </a:solidFill>
              <a:ln>
                <a:noFill/>
              </a:ln>
            </c:spPr>
          </c:dPt>
          <c:dPt>
            <c:idx val="41"/>
            <c:spPr>
              <a:solidFill>
                <a:srgbClr val="83CAFF"/>
              </a:solidFill>
              <a:ln>
                <a:noFill/>
              </a:ln>
            </c:spPr>
          </c:dPt>
          <c:dPt>
            <c:idx val="42"/>
            <c:spPr>
              <a:solidFill>
                <a:srgbClr val="314004"/>
              </a:solidFill>
              <a:ln>
                <a:noFill/>
              </a:ln>
            </c:spPr>
          </c:dPt>
          <c:dPt>
            <c:idx val="43"/>
            <c:spPr>
              <a:solidFill>
                <a:srgbClr val="AECF00"/>
              </a:solidFill>
              <a:ln>
                <a:noFill/>
              </a:ln>
            </c:spPr>
          </c:dPt>
          <c:dPt>
            <c:idx val="44"/>
            <c:spPr>
              <a:solidFill>
                <a:srgbClr val="4B1F6F"/>
              </a:solidFill>
              <a:ln>
                <a:noFill/>
              </a:ln>
            </c:spPr>
          </c:dPt>
          <c:dPt>
            <c:idx val="45"/>
            <c:spPr>
              <a:solidFill>
                <a:srgbClr val="FF950E"/>
              </a:solidFill>
              <a:ln>
                <a:noFill/>
              </a:ln>
            </c:spPr>
          </c:dPt>
          <c:dPt>
            <c:idx val="46"/>
            <c:spPr>
              <a:solidFill>
                <a:srgbClr val="C5000B"/>
              </a:solidFill>
              <a:ln>
                <a:noFill/>
              </a:ln>
            </c:spPr>
          </c:dPt>
          <c:dPt>
            <c:idx val="47"/>
            <c:spPr>
              <a:solidFill>
                <a:srgbClr val="0084D1"/>
              </a:solidFill>
              <a:ln>
                <a:noFill/>
              </a:ln>
            </c:spPr>
          </c:dPt>
          <c:dPt>
            <c:idx val="48"/>
            <c:spPr>
              <a:solidFill>
                <a:srgbClr val="004586"/>
              </a:solidFill>
              <a:ln>
                <a:noFill/>
              </a:ln>
            </c:spPr>
          </c:dPt>
          <c:dPt>
            <c:idx val="49"/>
            <c:spPr>
              <a:solidFill>
                <a:srgbClr val="FF420E"/>
              </a:solidFill>
              <a:ln>
                <a:noFill/>
              </a:ln>
            </c:spPr>
          </c:dPt>
          <c:dPt>
            <c:idx val="50"/>
            <c:spPr>
              <a:solidFill>
                <a:srgbClr val="FFD320"/>
              </a:solidFill>
              <a:ln>
                <a:noFill/>
              </a:ln>
            </c:spPr>
          </c:dPt>
          <c:dPt>
            <c:idx val="51"/>
            <c:spPr>
              <a:solidFill>
                <a:srgbClr val="579D1C"/>
              </a:solidFill>
              <a:ln>
                <a:noFill/>
              </a:ln>
            </c:spPr>
          </c:dPt>
          <c:dPt>
            <c:idx val="52"/>
            <c:spPr>
              <a:solidFill>
                <a:srgbClr val="7E0021"/>
              </a:solidFill>
              <a:ln>
                <a:noFill/>
              </a:ln>
            </c:spPr>
          </c:dPt>
          <c:dPt>
            <c:idx val="53"/>
            <c:spPr>
              <a:solidFill>
                <a:srgbClr val="83CAFF"/>
              </a:solidFill>
              <a:ln>
                <a:noFill/>
              </a:ln>
            </c:spPr>
          </c:dPt>
          <c:dPt>
            <c:idx val="54"/>
            <c:spPr>
              <a:solidFill>
                <a:srgbClr val="314004"/>
              </a:solidFill>
              <a:ln>
                <a:noFill/>
              </a:ln>
            </c:spPr>
          </c:dPt>
          <c:dPt>
            <c:idx val="55"/>
            <c:spPr>
              <a:solidFill>
                <a:srgbClr val="AECF00"/>
              </a:solidFill>
              <a:ln>
                <a:noFill/>
              </a:ln>
            </c:spPr>
          </c:dPt>
          <c:dPt>
            <c:idx val="56"/>
            <c:spPr>
              <a:solidFill>
                <a:srgbClr val="4B1F6F"/>
              </a:solidFill>
              <a:ln>
                <a:noFill/>
              </a:ln>
            </c:spPr>
          </c:dPt>
          <c:dPt>
            <c:idx val="57"/>
            <c:spPr>
              <a:solidFill>
                <a:srgbClr val="FF950E"/>
              </a:solidFill>
              <a:ln>
                <a:noFill/>
              </a:ln>
            </c:spPr>
          </c:dPt>
          <c:dPt>
            <c:idx val="58"/>
            <c:spPr>
              <a:solidFill>
                <a:srgbClr val="C5000B"/>
              </a:solidFill>
              <a:ln>
                <a:noFill/>
              </a:ln>
            </c:spPr>
          </c:dPt>
          <c:dPt>
            <c:idx val="59"/>
            <c:spPr>
              <a:solidFill>
                <a:srgbClr val="0084D1"/>
              </a:solidFill>
              <a:ln>
                <a:noFill/>
              </a:ln>
            </c:spPr>
          </c:dPt>
          <c:dPt>
            <c:idx val="60"/>
            <c:spPr>
              <a:solidFill>
                <a:srgbClr val="004586"/>
              </a:solidFill>
              <a:ln>
                <a:noFill/>
              </a:ln>
            </c:spPr>
          </c:dPt>
          <c:dPt>
            <c:idx val="61"/>
            <c:spPr>
              <a:solidFill>
                <a:srgbClr val="FF420E"/>
              </a:solidFill>
              <a:ln>
                <a:noFill/>
              </a:ln>
            </c:spPr>
          </c:dPt>
          <c:dPt>
            <c:idx val="62"/>
            <c:spPr>
              <a:solidFill>
                <a:srgbClr val="FFD320"/>
              </a:solidFill>
              <a:ln>
                <a:noFill/>
              </a:ln>
            </c:spPr>
          </c:dPt>
          <c:dPt>
            <c:idx val="63"/>
            <c:spPr>
              <a:solidFill>
                <a:srgbClr val="579D1C"/>
              </a:solidFill>
              <a:ln>
                <a:noFill/>
              </a:ln>
            </c:spPr>
          </c:dPt>
          <c:dPt>
            <c:idx val="64"/>
            <c:spPr>
              <a:solidFill>
                <a:srgbClr val="7E0021"/>
              </a:solidFill>
              <a:ln>
                <a:noFill/>
              </a:ln>
            </c:spPr>
          </c:dPt>
          <c:dPt>
            <c:idx val="65"/>
            <c:spPr>
              <a:solidFill>
                <a:srgbClr val="83CAFF"/>
              </a:solidFill>
              <a:ln>
                <a:noFill/>
              </a:ln>
            </c:spPr>
          </c:dPt>
          <c:dPt>
            <c:idx val="66"/>
            <c:spPr>
              <a:solidFill>
                <a:srgbClr val="314004"/>
              </a:solidFill>
              <a:ln>
                <a:noFill/>
              </a:ln>
            </c:spPr>
          </c:dPt>
          <c:dPt>
            <c:idx val="67"/>
            <c:spPr>
              <a:solidFill>
                <a:srgbClr val="AECF00"/>
              </a:solidFill>
              <a:ln>
                <a:noFill/>
              </a:ln>
            </c:spPr>
          </c:dPt>
          <c:dPt>
            <c:idx val="68"/>
            <c:spPr>
              <a:solidFill>
                <a:srgbClr val="4B1F6F"/>
              </a:solidFill>
              <a:ln>
                <a:noFill/>
              </a:ln>
            </c:spPr>
          </c:dPt>
          <c:dPt>
            <c:idx val="69"/>
            <c:spPr>
              <a:solidFill>
                <a:srgbClr val="FF950E"/>
              </a:solidFill>
              <a:ln>
                <a:noFill/>
              </a:ln>
            </c:spPr>
          </c:dPt>
          <c:dPt>
            <c:idx val="70"/>
            <c:spPr>
              <a:solidFill>
                <a:srgbClr val="C5000B"/>
              </a:solidFill>
              <a:ln>
                <a:noFill/>
              </a:ln>
            </c:spPr>
          </c:dPt>
          <c:dPt>
            <c:idx val="71"/>
            <c:spPr>
              <a:solidFill>
                <a:srgbClr val="0084D1"/>
              </a:solidFill>
              <a:ln>
                <a:noFill/>
              </a:ln>
            </c:spPr>
          </c:dPt>
          <c:dPt>
            <c:idx val="72"/>
            <c:spPr>
              <a:solidFill>
                <a:srgbClr val="004586"/>
              </a:solidFill>
              <a:ln>
                <a:noFill/>
              </a:ln>
            </c:spPr>
          </c:dPt>
          <c:dPt>
            <c:idx val="73"/>
            <c:spPr>
              <a:solidFill>
                <a:srgbClr val="FF420E"/>
              </a:solidFill>
              <a:ln>
                <a:noFill/>
              </a:ln>
            </c:spPr>
          </c:dPt>
          <c:dPt>
            <c:idx val="74"/>
            <c:spPr>
              <a:solidFill>
                <a:srgbClr val="FFD320"/>
              </a:solidFill>
              <a:ln>
                <a:noFill/>
              </a:ln>
            </c:spPr>
          </c:dPt>
          <c:dPt>
            <c:idx val="75"/>
            <c:spPr>
              <a:solidFill>
                <a:srgbClr val="579D1C"/>
              </a:solidFill>
              <a:ln>
                <a:noFill/>
              </a:ln>
            </c:spPr>
          </c:dPt>
          <c:dPt>
            <c:idx val="76"/>
            <c:spPr>
              <a:solidFill>
                <a:srgbClr val="7E0021"/>
              </a:solidFill>
              <a:ln>
                <a:noFill/>
              </a:ln>
            </c:spPr>
          </c:dPt>
          <c:dPt>
            <c:idx val="77"/>
            <c:spPr>
              <a:solidFill>
                <a:srgbClr val="83CAFF"/>
              </a:solidFill>
              <a:ln>
                <a:noFill/>
              </a:ln>
            </c:spPr>
          </c:dPt>
          <c:dPt>
            <c:idx val="78"/>
            <c:spPr>
              <a:solidFill>
                <a:srgbClr val="314004"/>
              </a:solidFill>
              <a:ln>
                <a:noFill/>
              </a:ln>
            </c:spPr>
          </c:dPt>
          <c:dPt>
            <c:idx val="79"/>
            <c:spPr>
              <a:solidFill>
                <a:srgbClr val="AECF00"/>
              </a:solidFill>
              <a:ln>
                <a:noFill/>
              </a:ln>
            </c:spPr>
          </c:dPt>
          <c:dPt>
            <c:idx val="80"/>
            <c:spPr>
              <a:solidFill>
                <a:srgbClr val="4B1F6F"/>
              </a:solidFill>
              <a:ln>
                <a:noFill/>
              </a:ln>
            </c:spPr>
          </c:dPt>
          <c:dPt>
            <c:idx val="81"/>
            <c:spPr>
              <a:solidFill>
                <a:srgbClr val="FF950E"/>
              </a:solidFill>
              <a:ln>
                <a:noFill/>
              </a:ln>
            </c:spPr>
          </c:dPt>
          <c:dPt>
            <c:idx val="82"/>
            <c:spPr>
              <a:solidFill>
                <a:srgbClr val="C5000B"/>
              </a:solidFill>
              <a:ln>
                <a:noFill/>
              </a:ln>
            </c:spPr>
          </c:dPt>
          <c:dPt>
            <c:idx val="83"/>
            <c:spPr>
              <a:solidFill>
                <a:srgbClr val="0084D1"/>
              </a:solidFill>
              <a:ln>
                <a:noFill/>
              </a:ln>
            </c:spPr>
          </c:dPt>
          <c:dPt>
            <c:idx val="84"/>
            <c:spPr>
              <a:solidFill>
                <a:srgbClr val="004586"/>
              </a:solidFill>
              <a:ln>
                <a:noFill/>
              </a:ln>
            </c:spPr>
          </c:dPt>
          <c:dPt>
            <c:idx val="85"/>
            <c:spPr>
              <a:solidFill>
                <a:srgbClr val="FF420E"/>
              </a:solidFill>
              <a:ln>
                <a:noFill/>
              </a:ln>
            </c:spPr>
          </c:dPt>
          <c:dPt>
            <c:idx val="86"/>
            <c:spPr>
              <a:solidFill>
                <a:srgbClr val="FFD320"/>
              </a:solidFill>
              <a:ln>
                <a:noFill/>
              </a:ln>
            </c:spPr>
          </c:dPt>
          <c:dPt>
            <c:idx val="87"/>
            <c:spPr>
              <a:solidFill>
                <a:srgbClr val="579D1C"/>
              </a:solidFill>
              <a:ln>
                <a:noFill/>
              </a:ln>
            </c:spPr>
          </c:dPt>
          <c:dPt>
            <c:idx val="88"/>
            <c:spPr>
              <a:solidFill>
                <a:srgbClr val="7E0021"/>
              </a:solidFill>
              <a:ln>
                <a:noFill/>
              </a:ln>
            </c:spPr>
          </c:dPt>
          <c:dPt>
            <c:idx val="89"/>
            <c:spPr>
              <a:solidFill>
                <a:srgbClr val="83CAFF"/>
              </a:solidFill>
              <a:ln>
                <a:noFill/>
              </a:ln>
            </c:spPr>
          </c:dPt>
          <c:dPt>
            <c:idx val="90"/>
            <c:spPr>
              <a:solidFill>
                <a:srgbClr val="314004"/>
              </a:solidFill>
              <a:ln>
                <a:noFill/>
              </a:ln>
            </c:spPr>
          </c:dPt>
          <c:dPt>
            <c:idx val="91"/>
            <c:spPr>
              <a:solidFill>
                <a:srgbClr val="AECF00"/>
              </a:solidFill>
              <a:ln>
                <a:noFill/>
              </a:ln>
            </c:spPr>
          </c:dPt>
          <c:dPt>
            <c:idx val="92"/>
            <c:spPr>
              <a:solidFill>
                <a:srgbClr val="4B1F6F"/>
              </a:solidFill>
              <a:ln>
                <a:noFill/>
              </a:ln>
            </c:spPr>
          </c:dPt>
          <c:dPt>
            <c:idx val="93"/>
            <c:spPr>
              <a:solidFill>
                <a:srgbClr val="FF950E"/>
              </a:solidFill>
              <a:ln>
                <a:noFill/>
              </a:ln>
            </c:spPr>
          </c:dPt>
          <c:dPt>
            <c:idx val="94"/>
            <c:spPr>
              <a:solidFill>
                <a:srgbClr val="C5000B"/>
              </a:solidFill>
              <a:ln>
                <a:noFill/>
              </a:ln>
            </c:spPr>
          </c:dPt>
          <c:dPt>
            <c:idx val="95"/>
            <c:spPr>
              <a:solidFill>
                <a:srgbClr val="0084D1"/>
              </a:solidFill>
              <a:ln>
                <a:noFill/>
              </a:ln>
            </c:spPr>
          </c:dPt>
          <c:dPt>
            <c:idx val="96"/>
            <c:spPr>
              <a:solidFill>
                <a:srgbClr val="004586"/>
              </a:solidFill>
              <a:ln>
                <a:noFill/>
              </a:ln>
            </c:spPr>
          </c:dPt>
          <c:dPt>
            <c:idx val="97"/>
            <c:spPr>
              <a:solidFill>
                <a:srgbClr val="FF420E"/>
              </a:solidFill>
              <a:ln>
                <a:noFill/>
              </a:ln>
            </c:spPr>
          </c:dPt>
          <c:dPt>
            <c:idx val="98"/>
            <c:spPr>
              <a:solidFill>
                <a:srgbClr val="FFD320"/>
              </a:solidFill>
              <a:ln>
                <a:noFill/>
              </a:ln>
            </c:spPr>
          </c:dPt>
          <c:dPt>
            <c:idx val="99"/>
            <c:spPr>
              <a:solidFill>
                <a:srgbClr val="579D1C"/>
              </a:solidFill>
              <a:ln>
                <a:noFill/>
              </a:ln>
            </c:spPr>
          </c:dPt>
          <c:dPt>
            <c:idx val="100"/>
            <c:spPr>
              <a:solidFill>
                <a:srgbClr val="7E0021"/>
              </a:solidFill>
              <a:ln>
                <a:noFill/>
              </a:ln>
            </c:spPr>
          </c:dPt>
          <c:dPt>
            <c:idx val="101"/>
            <c:spPr>
              <a:solidFill>
                <a:srgbClr val="83CAFF"/>
              </a:solidFill>
              <a:ln>
                <a:noFill/>
              </a:ln>
            </c:spPr>
          </c:dPt>
          <c:dPt>
            <c:idx val="102"/>
            <c:spPr>
              <a:solidFill>
                <a:srgbClr val="314004"/>
              </a:solidFill>
              <a:ln>
                <a:noFill/>
              </a:ln>
            </c:spPr>
          </c:dPt>
          <c:dPt>
            <c:idx val="103"/>
            <c:spPr>
              <a:solidFill>
                <a:srgbClr val="AECF00"/>
              </a:solidFill>
              <a:ln>
                <a:noFill/>
              </a:ln>
            </c:spPr>
          </c:dPt>
          <c:dPt>
            <c:idx val="104"/>
            <c:spPr>
              <a:solidFill>
                <a:srgbClr val="4B1F6F"/>
              </a:solidFill>
              <a:ln>
                <a:noFill/>
              </a:ln>
            </c:spPr>
          </c:dPt>
          <c:dPt>
            <c:idx val="105"/>
            <c:spPr>
              <a:solidFill>
                <a:srgbClr val="FF950E"/>
              </a:solidFill>
              <a:ln>
                <a:noFill/>
              </a:ln>
            </c:spPr>
          </c:dPt>
          <c:dPt>
            <c:idx val="106"/>
            <c:spPr>
              <a:solidFill>
                <a:srgbClr val="C5000B"/>
              </a:solidFill>
              <a:ln>
                <a:noFill/>
              </a:ln>
            </c:spPr>
          </c:dPt>
          <c:dPt>
            <c:idx val="107"/>
            <c:spPr>
              <a:solidFill>
                <a:srgbClr val="0084D1"/>
              </a:solidFill>
              <a:ln>
                <a:noFill/>
              </a:ln>
            </c:spPr>
          </c:dPt>
          <c:dPt>
            <c:idx val="108"/>
            <c:spPr>
              <a:solidFill>
                <a:srgbClr val="004586"/>
              </a:solidFill>
              <a:ln>
                <a:noFill/>
              </a:ln>
            </c:spPr>
          </c:dPt>
          <c:dPt>
            <c:idx val="109"/>
            <c:spPr>
              <a:solidFill>
                <a:srgbClr val="FF420E"/>
              </a:solidFill>
              <a:ln>
                <a:noFill/>
              </a:ln>
            </c:spPr>
          </c:dPt>
          <c:cat>
            <c:strRef>
              <c:f>categories</c:f>
              <c:strCache>
                <c:ptCount val="110"/>
                <c:pt idx="0">
                  <c:v>&lt; 20</c:v>
                </c:pt>
                <c:pt idx="1">
                  <c:v>20-30</c:v>
                </c:pt>
                <c:pt idx="2">
                  <c:v>30-40</c:v>
                </c:pt>
                <c:pt idx="3">
                  <c:v>40-50</c:v>
                </c:pt>
                <c:pt idx="4">
                  <c:v>50-60</c:v>
                </c:pt>
                <c:pt idx="5">
                  <c:v>60-70</c:v>
                </c:pt>
                <c:pt idx="6">
                  <c:v>70-80</c:v>
                </c:pt>
                <c:pt idx="7">
                  <c:v>80-90</c:v>
                </c:pt>
                <c:pt idx="8">
                  <c:v>90-100</c:v>
                </c:pt>
                <c:pt idx="9">
                  <c:v>100-110</c:v>
                </c:pt>
                <c:pt idx="10">
                  <c:v>110-120</c:v>
                </c:pt>
                <c:pt idx="11">
                  <c:v>120-130</c:v>
                </c:pt>
                <c:pt idx="12">
                  <c:v>130-140</c:v>
                </c:pt>
                <c:pt idx="13">
                  <c:v>140-150</c:v>
                </c:pt>
                <c:pt idx="14">
                  <c:v>150-160</c:v>
                </c:pt>
                <c:pt idx="15">
                  <c:v>160-170</c:v>
                </c:pt>
                <c:pt idx="16">
                  <c:v>170-180</c:v>
                </c:pt>
                <c:pt idx="17">
                  <c:v>180-190</c:v>
                </c:pt>
                <c:pt idx="18">
                  <c:v>190-200</c:v>
                </c:pt>
                <c:pt idx="19">
                  <c:v>200-210</c:v>
                </c:pt>
                <c:pt idx="20">
                  <c:v>210-220</c:v>
                </c:pt>
                <c:pt idx="21">
                  <c:v>220-230</c:v>
                </c:pt>
                <c:pt idx="22">
                  <c:v>230-240</c:v>
                </c:pt>
                <c:pt idx="23">
                  <c:v>240-250</c:v>
                </c:pt>
                <c:pt idx="24">
                  <c:v>250-260</c:v>
                </c:pt>
                <c:pt idx="25">
                  <c:v>260-270</c:v>
                </c:pt>
                <c:pt idx="26">
                  <c:v>270-280</c:v>
                </c:pt>
                <c:pt idx="27">
                  <c:v>280-290</c:v>
                </c:pt>
                <c:pt idx="28">
                  <c:v>290-300</c:v>
                </c:pt>
                <c:pt idx="29">
                  <c:v>300-310</c:v>
                </c:pt>
                <c:pt idx="30">
                  <c:v>310-320</c:v>
                </c:pt>
                <c:pt idx="31">
                  <c:v>320-330</c:v>
                </c:pt>
                <c:pt idx="32">
                  <c:v>330-340</c:v>
                </c:pt>
                <c:pt idx="33">
                  <c:v>340-350</c:v>
                </c:pt>
                <c:pt idx="34">
                  <c:v>350-360</c:v>
                </c:pt>
                <c:pt idx="35">
                  <c:v>360-370</c:v>
                </c:pt>
                <c:pt idx="36">
                  <c:v>370-380</c:v>
                </c:pt>
                <c:pt idx="37">
                  <c:v>380-390</c:v>
                </c:pt>
                <c:pt idx="38">
                  <c:v>390-400</c:v>
                </c:pt>
                <c:pt idx="39">
                  <c:v>400-410</c:v>
                </c:pt>
                <c:pt idx="40">
                  <c:v>410-420</c:v>
                </c:pt>
                <c:pt idx="41">
                  <c:v>420-430</c:v>
                </c:pt>
                <c:pt idx="42">
                  <c:v>430-440</c:v>
                </c:pt>
                <c:pt idx="43">
                  <c:v>440-450</c:v>
                </c:pt>
                <c:pt idx="44">
                  <c:v>450-460</c:v>
                </c:pt>
                <c:pt idx="45">
                  <c:v>460-470</c:v>
                </c:pt>
                <c:pt idx="46">
                  <c:v>470-480</c:v>
                </c:pt>
                <c:pt idx="47">
                  <c:v>480-490</c:v>
                </c:pt>
                <c:pt idx="48">
                  <c:v>490-500</c:v>
                </c:pt>
                <c:pt idx="49">
                  <c:v>500-510</c:v>
                </c:pt>
                <c:pt idx="50">
                  <c:v>510-520</c:v>
                </c:pt>
                <c:pt idx="51">
                  <c:v>520-530</c:v>
                </c:pt>
                <c:pt idx="52">
                  <c:v>530-540</c:v>
                </c:pt>
                <c:pt idx="53">
                  <c:v>540-550</c:v>
                </c:pt>
                <c:pt idx="54">
                  <c:v>550-560</c:v>
                </c:pt>
                <c:pt idx="55">
                  <c:v>560-570</c:v>
                </c:pt>
                <c:pt idx="56">
                  <c:v>570-580</c:v>
                </c:pt>
                <c:pt idx="57">
                  <c:v>580-590</c:v>
                </c:pt>
                <c:pt idx="58">
                  <c:v>590-600</c:v>
                </c:pt>
                <c:pt idx="59">
                  <c:v>600-610</c:v>
                </c:pt>
                <c:pt idx="60">
                  <c:v>610-620</c:v>
                </c:pt>
                <c:pt idx="61">
                  <c:v>620-630</c:v>
                </c:pt>
                <c:pt idx="62">
                  <c:v>630-640</c:v>
                </c:pt>
                <c:pt idx="63">
                  <c:v>640-650</c:v>
                </c:pt>
                <c:pt idx="64">
                  <c:v>650-660</c:v>
                </c:pt>
                <c:pt idx="65">
                  <c:v>660-670</c:v>
                </c:pt>
                <c:pt idx="66">
                  <c:v>670-680</c:v>
                </c:pt>
                <c:pt idx="67">
                  <c:v>680-690</c:v>
                </c:pt>
                <c:pt idx="68">
                  <c:v>690-700</c:v>
                </c:pt>
                <c:pt idx="69">
                  <c:v>700-710</c:v>
                </c:pt>
                <c:pt idx="70">
                  <c:v>710-720</c:v>
                </c:pt>
                <c:pt idx="71">
                  <c:v>720-730</c:v>
                </c:pt>
                <c:pt idx="72">
                  <c:v>730-740</c:v>
                </c:pt>
                <c:pt idx="73">
                  <c:v>740-750</c:v>
                </c:pt>
                <c:pt idx="74">
                  <c:v>750-760</c:v>
                </c:pt>
                <c:pt idx="75">
                  <c:v>760-770</c:v>
                </c:pt>
                <c:pt idx="76">
                  <c:v>770-780</c:v>
                </c:pt>
                <c:pt idx="77">
                  <c:v>780-790</c:v>
                </c:pt>
                <c:pt idx="78">
                  <c:v>790-800</c:v>
                </c:pt>
                <c:pt idx="79">
                  <c:v>800-810</c:v>
                </c:pt>
                <c:pt idx="80">
                  <c:v>810-820</c:v>
                </c:pt>
                <c:pt idx="81">
                  <c:v>820-830</c:v>
                </c:pt>
                <c:pt idx="82">
                  <c:v>830-840</c:v>
                </c:pt>
                <c:pt idx="83">
                  <c:v>840-850</c:v>
                </c:pt>
                <c:pt idx="84">
                  <c:v>850-860</c:v>
                </c:pt>
                <c:pt idx="85">
                  <c:v>860-870</c:v>
                </c:pt>
                <c:pt idx="86">
                  <c:v>870-880</c:v>
                </c:pt>
                <c:pt idx="87">
                  <c:v>880-890</c:v>
                </c:pt>
                <c:pt idx="88">
                  <c:v>890-900</c:v>
                </c:pt>
                <c:pt idx="89">
                  <c:v>900-910</c:v>
                </c:pt>
                <c:pt idx="90">
                  <c:v>910-920</c:v>
                </c:pt>
                <c:pt idx="91">
                  <c:v>920-930</c:v>
                </c:pt>
                <c:pt idx="92">
                  <c:v>930-940</c:v>
                </c:pt>
                <c:pt idx="93">
                  <c:v>940-950</c:v>
                </c:pt>
                <c:pt idx="94">
                  <c:v>950-960</c:v>
                </c:pt>
                <c:pt idx="95">
                  <c:v>960-970</c:v>
                </c:pt>
                <c:pt idx="96">
                  <c:v>970-980</c:v>
                </c:pt>
                <c:pt idx="97">
                  <c:v>980-990</c:v>
                </c:pt>
                <c:pt idx="98">
                  <c:v>990-1000</c:v>
                </c:pt>
                <c:pt idx="99">
                  <c:v>1000-1100</c:v>
                </c:pt>
                <c:pt idx="100">
                  <c:v>1100-1200</c:v>
                </c:pt>
                <c:pt idx="101">
                  <c:v>1200-1300</c:v>
                </c:pt>
                <c:pt idx="102">
                  <c:v>1300-1400</c:v>
                </c:pt>
                <c:pt idx="103">
                  <c:v>1400-1500</c:v>
                </c:pt>
                <c:pt idx="104">
                  <c:v>1500-1600</c:v>
                </c:pt>
                <c:pt idx="105">
                  <c:v>1600-1700</c:v>
                </c:pt>
                <c:pt idx="106">
                  <c:v>1700-1800</c:v>
                </c:pt>
                <c:pt idx="107">
                  <c:v>1800-1900</c:v>
                </c:pt>
                <c:pt idx="108">
                  <c:v>1900-2000</c:v>
                </c:pt>
                <c:pt idx="109">
                  <c:v>&gt; 2000</c:v>
                </c:pt>
              </c:strCache>
            </c:strRef>
          </c:cat>
          <c:val>
            <c:numRef>
              <c:f>0</c:f>
              <c:numCache>
                <c:formatCode>General</c:formatCode>
                <c:ptCount val="110"/>
                <c:pt idx="0">
                  <c:v>0</c:v>
                </c:pt>
                <c:pt idx="1">
                  <c:v>0</c:v>
                </c:pt>
                <c:pt idx="2">
                  <c:v>0</c:v>
                </c:pt>
                <c:pt idx="3">
                  <c:v>0</c:v>
                </c:pt>
                <c:pt idx="4">
                  <c:v>0</c:v>
                </c:pt>
                <c:pt idx="5">
                  <c:v>0</c:v>
                </c:pt>
                <c:pt idx="6">
                  <c:v>1</c:v>
                </c:pt>
                <c:pt idx="7">
                  <c:v>2</c:v>
                </c:pt>
                <c:pt idx="8">
                  <c:v>15</c:v>
                </c:pt>
                <c:pt idx="9">
                  <c:v>20</c:v>
                </c:pt>
                <c:pt idx="10">
                  <c:v>14</c:v>
                </c:pt>
                <c:pt idx="11">
                  <c:v>0</c:v>
                </c:pt>
                <c:pt idx="12">
                  <c:v>0</c:v>
                </c:pt>
                <c:pt idx="13">
                  <c:v>0</c:v>
                </c:pt>
                <c:pt idx="14">
                  <c:v>0</c:v>
                </c:pt>
                <c:pt idx="15">
                  <c:v>0</c:v>
                </c:pt>
                <c:pt idx="16">
                  <c:v>0</c:v>
                </c:pt>
                <c:pt idx="17">
                  <c:v>0</c:v>
                </c:pt>
                <c:pt idx="18">
                  <c:v>2</c:v>
                </c:pt>
                <c:pt idx="19">
                  <c:v>3</c:v>
                </c:pt>
                <c:pt idx="20">
                  <c:v>3</c:v>
                </c:pt>
                <c:pt idx="21">
                  <c:v>0</c:v>
                </c:pt>
                <c:pt idx="22">
                  <c:v>0</c:v>
                </c:pt>
                <c:pt idx="23">
                  <c:v>4</c:v>
                </c:pt>
                <c:pt idx="24">
                  <c:v>0</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1</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numCache>
            </c:numRef>
          </c:val>
        </c:ser>
        <c:shape val="box"/>
        <c:axId val="137029504"/>
        <c:axId val="137560064"/>
        <c:axId val="0"/>
      </c:bar3DChart>
      <c:catAx>
        <c:axId val="137029504"/>
        <c:scaling>
          <c:orientation val="minMax"/>
        </c:scaling>
        <c:delete val="1"/>
        <c:axPos val="b"/>
        <c:title>
          <c:tx>
            <c:rich>
              <a:bodyPr rot="0"/>
              <a:lstStyle/>
              <a:p>
                <a:pPr>
                  <a:defRPr lang="en-US" sz="1000" b="1" strike="noStrike" spc="-1">
                    <a:solidFill>
                      <a:srgbClr val="000000"/>
                    </a:solidFill>
                    <a:latin typeface="Calibri"/>
                    <a:ea typeface="DejaVu Sans"/>
                  </a:defRPr>
                </a:pPr>
                <a:r>
                  <a:rPr sz="1000" b="1" strike="noStrike" spc="-1">
                    <a:solidFill>
                      <a:srgbClr val="000000"/>
                    </a:solidFill>
                    <a:latin typeface="Calibri"/>
                    <a:ea typeface="DejaVu Sans"/>
                  </a:rPr>
                  <a:t>Taille en mm</a:t>
                </a:r>
              </a:p>
            </c:rich>
          </c:tx>
          <c:layout>
            <c:manualLayout>
              <c:xMode val="edge"/>
              <c:yMode val="edge"/>
              <c:x val="0.48418688790468567"/>
              <c:y val="0.933881847157364"/>
            </c:manualLayout>
          </c:layout>
          <c:spPr>
            <a:noFill/>
            <a:ln>
              <a:noFill/>
            </a:ln>
          </c:spPr>
        </c:title>
        <c:numFmt formatCode="[$-40C]dd/mm/yyyy" sourceLinked="1"/>
        <c:majorTickMark val="cross"/>
        <c:minorTickMark val="cross"/>
        <c:tickLblPos val="low"/>
        <c:crossAx val="137560064"/>
        <c:crosses val="autoZero"/>
        <c:auto val="1"/>
        <c:lblAlgn val="ctr"/>
        <c:lblOffset val="100"/>
      </c:catAx>
      <c:valAx>
        <c:axId val="137560064"/>
        <c:scaling>
          <c:orientation val="minMax"/>
          <c:min val="0"/>
        </c:scaling>
        <c:delete val="1"/>
        <c:axPos val="r"/>
        <c:majorGridlines>
          <c:spPr>
            <a:ln w="9360">
              <a:solidFill>
                <a:srgbClr val="878787"/>
              </a:solidFill>
              <a:round/>
            </a:ln>
          </c:spPr>
        </c:majorGridlines>
        <c:title>
          <c:tx>
            <c:rich>
              <a:bodyPr rot="5400000"/>
              <a:lstStyle/>
              <a:p>
                <a:pPr>
                  <a:defRPr lang="en-US" sz="1000" b="1" strike="noStrike" spc="-1">
                    <a:solidFill>
                      <a:srgbClr val="000000"/>
                    </a:solidFill>
                    <a:latin typeface="Calibri"/>
                    <a:ea typeface="DejaVu Sans"/>
                  </a:defRPr>
                </a:pPr>
                <a:r>
                  <a:rPr sz="1000" b="1" strike="noStrike" spc="-1">
                    <a:solidFill>
                      <a:srgbClr val="000000"/>
                    </a:solidFill>
                    <a:latin typeface="Calibri"/>
                    <a:ea typeface="DejaVu Sans"/>
                  </a:rPr>
                  <a:t>Effectifs</a:t>
                </a:r>
              </a:p>
            </c:rich>
          </c:tx>
          <c:layout>
            <c:manualLayout>
              <c:xMode val="edge"/>
              <c:yMode val="edge"/>
              <c:x val="2.5575447570332525E-2"/>
              <c:y val="0.408939292861908"/>
            </c:manualLayout>
          </c:layout>
          <c:spPr>
            <a:noFill/>
            <a:ln>
              <a:noFill/>
            </a:ln>
          </c:spPr>
        </c:title>
        <c:numFmt formatCode="General" sourceLinked="0"/>
        <c:majorTickMark val="in"/>
        <c:minorTickMark val="in"/>
        <c:tickLblPos val="nextTo"/>
        <c:crossAx val="137029504"/>
        <c:crosses val="max"/>
        <c:crossBetween val="between"/>
      </c:valAx>
    </c:plotArea>
    <c:plotVisOnly val="1"/>
    <c:dispBlanksAs val="gap"/>
  </c:chart>
  <c:spPr>
    <a:noFill/>
    <a:ln>
      <a:noFill/>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800" b="0" strike="noStrike" spc="-1">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240"/>
            <a:ext cx="8228520" cy="1145160"/>
          </a:xfrm>
          <a:prstGeom prst="rect">
            <a:avLst/>
          </a:prstGeom>
        </p:spPr>
        <p:txBody>
          <a:bodyPr lIns="0" tIns="0" rIns="0" bIns="0" anchor="ctr">
            <a:spAutoFit/>
          </a:bodyPr>
          <a:lstStyle/>
          <a:p>
            <a:r>
              <a:rPr lang="fr-FR" sz="1800" b="0" strike="noStrike" spc="-1">
                <a:solidFill>
                  <a:srgbClr val="000000"/>
                </a:solidFill>
                <a:latin typeface="Arial"/>
              </a:rPr>
              <a:t>Cliquez pour éditer le format du texte-titre</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0" y="0"/>
            <a:ext cx="9142560" cy="6856560"/>
          </a:xfrm>
          <a:prstGeom prst="rect">
            <a:avLst/>
          </a:prstGeom>
          <a:solidFill>
            <a:srgbClr val="C4BD97"/>
          </a:solidFill>
          <a:ln w="57240">
            <a:round/>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gn="ctr">
              <a:lnSpc>
                <a:spcPct val="100000"/>
              </a:lnSpc>
              <a:spcBef>
                <a:spcPts val="641"/>
              </a:spcBef>
            </a:pPr>
            <a:r>
              <a:rPr lang="fr-FR" sz="3200" b="1" strike="noStrike" spc="-1">
                <a:solidFill>
                  <a:srgbClr val="000000"/>
                </a:solidFill>
                <a:latin typeface="Calibri"/>
                <a:ea typeface="DejaVu Sans"/>
              </a:rPr>
              <a:t>Réunion Bilan Travaux Torcieu </a:t>
            </a:r>
            <a:endParaRPr lang="fr-FR" sz="3200" b="0" strike="noStrike" spc="-1">
              <a:latin typeface="Arial"/>
            </a:endParaRPr>
          </a:p>
          <a:p>
            <a:pPr marL="343080" indent="-341640" algn="ctr">
              <a:lnSpc>
                <a:spcPct val="100000"/>
              </a:lnSpc>
              <a:spcBef>
                <a:spcPts val="641"/>
              </a:spcBef>
            </a:pPr>
            <a:r>
              <a:rPr lang="fr-FR" sz="3200" b="1" strike="noStrike" spc="-1">
                <a:solidFill>
                  <a:srgbClr val="000000"/>
                </a:solidFill>
                <a:latin typeface="Calibri"/>
                <a:ea typeface="DejaVu Sans"/>
              </a:rPr>
              <a:t>du 17 octobre 2022 (3 ans après)</a:t>
            </a:r>
            <a:r>
              <a:rPr lang="fr-FR" sz="3200" b="1" strike="noStrike" spc="-1">
                <a:solidFill>
                  <a:srgbClr val="FFC000"/>
                </a:solidFill>
                <a:latin typeface="Calibri"/>
                <a:ea typeface="DejaVu Sans"/>
              </a:rPr>
              <a:t> </a:t>
            </a:r>
            <a:endParaRPr lang="fr-FR" sz="3200" b="0" strike="noStrike" spc="-1">
              <a:latin typeface="Arial"/>
            </a:endParaRPr>
          </a:p>
        </p:txBody>
      </p:sp>
      <p:pic>
        <p:nvPicPr>
          <p:cNvPr id="191" name="Picture 2"/>
          <p:cNvPicPr/>
          <p:nvPr/>
        </p:nvPicPr>
        <p:blipFill>
          <a:blip r:embed="rId2"/>
          <a:stretch/>
        </p:blipFill>
        <p:spPr>
          <a:xfrm>
            <a:off x="1214280" y="1428840"/>
            <a:ext cx="6718320" cy="5035680"/>
          </a:xfrm>
          <a:prstGeom prst="rect">
            <a:avLst/>
          </a:prstGeom>
          <a:ln w="57240">
            <a:solidFill>
              <a:schemeClr val="tx1"/>
            </a:solidFill>
            <a:round/>
          </a:ln>
        </p:spPr>
      </p:pic>
      <p:pic>
        <p:nvPicPr>
          <p:cNvPr id="192" name="Picture 2"/>
          <p:cNvPicPr/>
          <p:nvPr/>
        </p:nvPicPr>
        <p:blipFill>
          <a:blip r:embed="rId3"/>
          <a:stretch/>
        </p:blipFill>
        <p:spPr>
          <a:xfrm>
            <a:off x="4857840" y="1500120"/>
            <a:ext cx="3011040" cy="2256480"/>
          </a:xfrm>
          <a:prstGeom prst="rect">
            <a:avLst/>
          </a:prstGeom>
          <a:ln w="38160">
            <a:solidFill>
              <a:schemeClr val="tx1"/>
            </a:solidFill>
            <a:round/>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07" name="CustomShape 1"/>
          <p:cNvSpPr/>
          <p:nvPr/>
        </p:nvSpPr>
        <p:spPr>
          <a:xfrm>
            <a:off x="857160" y="214200"/>
            <a:ext cx="7356600" cy="7599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a:solidFill>
                  <a:srgbClr val="376092"/>
                </a:solidFill>
                <a:latin typeface="Calibri"/>
                <a:ea typeface="DejaVu Sans"/>
              </a:rPr>
              <a:t>Une absence de végétalisation par les espèces locales et colonisation par des espèces invasives (acacia notamment).</a:t>
            </a:r>
            <a:endParaRPr lang="fr-FR" sz="2200" b="0" strike="noStrike" spc="-1">
              <a:latin typeface="Arial"/>
            </a:endParaRPr>
          </a:p>
        </p:txBody>
      </p:sp>
      <p:pic>
        <p:nvPicPr>
          <p:cNvPr id="208" name="Picture 2"/>
          <p:cNvPicPr/>
          <p:nvPr/>
        </p:nvPicPr>
        <p:blipFill>
          <a:blip r:embed="rId2"/>
          <a:stretch/>
        </p:blipFill>
        <p:spPr>
          <a:xfrm>
            <a:off x="214200" y="1143000"/>
            <a:ext cx="4765680" cy="3176640"/>
          </a:xfrm>
          <a:prstGeom prst="rect">
            <a:avLst/>
          </a:prstGeom>
          <a:ln w="57240">
            <a:solidFill>
              <a:schemeClr val="tx1"/>
            </a:solidFill>
            <a:round/>
          </a:ln>
        </p:spPr>
      </p:pic>
      <p:pic>
        <p:nvPicPr>
          <p:cNvPr id="209" name="Picture 3"/>
          <p:cNvPicPr/>
          <p:nvPr/>
        </p:nvPicPr>
        <p:blipFill>
          <a:blip r:embed="rId3"/>
          <a:stretch/>
        </p:blipFill>
        <p:spPr>
          <a:xfrm>
            <a:off x="3786120" y="2500200"/>
            <a:ext cx="5194440" cy="3462480"/>
          </a:xfrm>
          <a:prstGeom prst="rect">
            <a:avLst/>
          </a:prstGeom>
          <a:ln w="38160">
            <a:solidFill>
              <a:schemeClr val="tx1"/>
            </a:solidFill>
            <a:round/>
          </a:ln>
        </p:spPr>
      </p:pic>
      <p:sp>
        <p:nvSpPr>
          <p:cNvPr id="210" name="CustomShape 2"/>
          <p:cNvSpPr/>
          <p:nvPr/>
        </p:nvSpPr>
        <p:spPr>
          <a:xfrm>
            <a:off x="58680" y="4536000"/>
            <a:ext cx="8640360" cy="6382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0" strike="noStrike" spc="-1">
                <a:solidFill>
                  <a:srgbClr val="000000"/>
                </a:solidFill>
                <a:latin typeface="Calibri"/>
                <a:ea typeface="DejaVu Sans"/>
              </a:rPr>
              <a:t> Aucune végétalisation sur les zones soumises aux crues faute de stabilisation des alluvions.</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Un secteur qui chauffe fortement l’été.    (Photos du 9 septembre, 350 L/sec)</a:t>
            </a:r>
            <a:endParaRPr lang="fr-FR" sz="1800" b="0" strike="noStrike" spc="-1">
              <a:latin typeface="Arial"/>
            </a:endParaRPr>
          </a:p>
        </p:txBody>
      </p:sp>
      <p:sp>
        <p:nvSpPr>
          <p:cNvPr id="211" name="CustomShape 3"/>
          <p:cNvSpPr/>
          <p:nvPr/>
        </p:nvSpPr>
        <p:spPr>
          <a:xfrm>
            <a:off x="1152000" y="6072120"/>
            <a:ext cx="7847640" cy="63864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Colonisation essentiellement par l’acacia sur les zones épargnées par les crues…</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(zones vertes à gauche et à droite du secteur en eau).</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12" name="CustomShape 1"/>
          <p:cNvSpPr/>
          <p:nvPr/>
        </p:nvSpPr>
        <p:spPr>
          <a:xfrm>
            <a:off x="2376000" y="5122440"/>
            <a:ext cx="4570560" cy="1752872"/>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dirty="0" smtClean="0">
                <a:solidFill>
                  <a:srgbClr val="000000"/>
                </a:solidFill>
                <a:latin typeface="Calibri"/>
                <a:ea typeface="DejaVu Sans"/>
              </a:rPr>
              <a:t>Disparition progressive </a:t>
            </a:r>
            <a:r>
              <a:rPr lang="fr-FR" sz="1800" b="0" strike="noStrike" spc="-1" dirty="0">
                <a:solidFill>
                  <a:srgbClr val="000000"/>
                </a:solidFill>
                <a:latin typeface="Calibri"/>
                <a:ea typeface="DejaVu Sans"/>
              </a:rPr>
              <a:t>des peupliers noirs, espèce patrimoniale qui devait être préservée et faire l’objet d’un suivi (DAP) (photo septembre 2022). 8 peupliers à terre aujourd’hui, soit environ plus du quart des arbres qui ont été laissés après travaux.</a:t>
            </a:r>
            <a:endParaRPr lang="fr-FR" sz="1800" b="0" strike="noStrike" spc="-1" dirty="0">
              <a:latin typeface="Arial"/>
            </a:endParaRPr>
          </a:p>
        </p:txBody>
      </p:sp>
      <p:pic>
        <p:nvPicPr>
          <p:cNvPr id="213" name="Picture 13"/>
          <p:cNvPicPr/>
          <p:nvPr/>
        </p:nvPicPr>
        <p:blipFill>
          <a:blip r:embed="rId2"/>
          <a:stretch/>
        </p:blipFill>
        <p:spPr>
          <a:xfrm>
            <a:off x="1571760" y="357120"/>
            <a:ext cx="6352920" cy="4761720"/>
          </a:xfrm>
          <a:prstGeom prst="rect">
            <a:avLst/>
          </a:prstGeom>
          <a:ln w="57240">
            <a:solidFill>
              <a:schemeClr val="bg2">
                <a:lumMod val="50000"/>
              </a:schemeClr>
            </a:solidFill>
            <a:round/>
          </a:ln>
          <a:effectLst>
            <a:outerShdw blurRad="76200" dist="12218" dir="8100000" sy="-23000" kx="800400" algn="br" rotWithShape="0">
              <a:srgbClr val="000000">
                <a:alpha val="20000"/>
              </a:srgbClr>
            </a:outerShdw>
          </a:effectLst>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14" name="CustomShape 1"/>
          <p:cNvSpPr/>
          <p:nvPr/>
        </p:nvSpPr>
        <p:spPr>
          <a:xfrm>
            <a:off x="1357200" y="214200"/>
            <a:ext cx="6570720" cy="7603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a:solidFill>
                  <a:srgbClr val="376092"/>
                </a:solidFill>
                <a:latin typeface="Calibri"/>
                <a:ea typeface="DejaVu Sans"/>
              </a:rPr>
              <a:t>Création d'un plan d'eau (non prévu au DAP) contraire à la continuité écologique élément phare du projet.</a:t>
            </a:r>
            <a:endParaRPr lang="fr-FR" sz="2200" b="0" strike="noStrike" spc="-1">
              <a:latin typeface="Arial"/>
            </a:endParaRPr>
          </a:p>
        </p:txBody>
      </p:sp>
      <p:sp>
        <p:nvSpPr>
          <p:cNvPr id="215" name="CustomShape 2"/>
          <p:cNvSpPr/>
          <p:nvPr/>
        </p:nvSpPr>
        <p:spPr>
          <a:xfrm>
            <a:off x="428760" y="5500800"/>
            <a:ext cx="8356680" cy="118692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Le plan d'eau communique avec la rivière en période de crue modérée et est colonisé par les poissons qui se retrouvent piégés et condamnés rapidement lors de la baisse de niveau. Zone propice pour le moustique tigre (photo du 26 mars 2022, 2 m3/sec.).</a:t>
            </a:r>
            <a:endParaRPr lang="fr-FR" sz="1800" b="0" strike="noStrike" spc="-1">
              <a:latin typeface="Arial"/>
            </a:endParaRPr>
          </a:p>
          <a:p>
            <a:pPr>
              <a:lnSpc>
                <a:spcPct val="100000"/>
              </a:lnSpc>
            </a:pPr>
            <a:endParaRPr lang="fr-FR" sz="1800" b="0" strike="noStrike" spc="-1">
              <a:latin typeface="Arial"/>
            </a:endParaRPr>
          </a:p>
        </p:txBody>
      </p:sp>
      <p:pic>
        <p:nvPicPr>
          <p:cNvPr id="216" name="Picture 2"/>
          <p:cNvPicPr/>
          <p:nvPr/>
        </p:nvPicPr>
        <p:blipFill>
          <a:blip r:embed="rId2"/>
          <a:stretch/>
        </p:blipFill>
        <p:spPr>
          <a:xfrm>
            <a:off x="1357200" y="1000080"/>
            <a:ext cx="6623280" cy="4415040"/>
          </a:xfrm>
          <a:prstGeom prst="rect">
            <a:avLst/>
          </a:prstGeom>
          <a:ln w="38160">
            <a:solidFill>
              <a:schemeClr val="tx1"/>
            </a:solidFill>
            <a:round/>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17" name="CustomShape 1"/>
          <p:cNvSpPr/>
          <p:nvPr/>
        </p:nvSpPr>
        <p:spPr>
          <a:xfrm>
            <a:off x="357120" y="357120"/>
            <a:ext cx="8213760" cy="4248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strike="noStrike" spc="-1">
                <a:solidFill>
                  <a:srgbClr val="376092"/>
                </a:solidFill>
                <a:latin typeface="Calibri"/>
                <a:ea typeface="DejaVu Sans"/>
              </a:rPr>
              <a:t>Une rivière qui a retrouvé son ancien lit sur plus 50 % du site…</a:t>
            </a:r>
            <a:endParaRPr lang="fr-FR" sz="2200" b="0" strike="noStrike" spc="-1">
              <a:latin typeface="Arial"/>
            </a:endParaRPr>
          </a:p>
        </p:txBody>
      </p:sp>
      <p:sp>
        <p:nvSpPr>
          <p:cNvPr id="218" name="CustomShape 2"/>
          <p:cNvSpPr/>
          <p:nvPr/>
        </p:nvSpPr>
        <p:spPr>
          <a:xfrm>
            <a:off x="357120" y="5643720"/>
            <a:ext cx="8356680" cy="9126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a:solidFill>
                  <a:srgbClr val="000000"/>
                </a:solidFill>
                <a:latin typeface="Calibri"/>
                <a:ea typeface="DejaVu Sans"/>
              </a:rPr>
              <a:t>Rappelons que l'objectif était de sortir d'un profil canalisé pour retrouver un profil naturel. Dès la première crue à 50 m3 fin 2019, la rivière est repartie dans son ancien lit juste après le 1</a:t>
            </a:r>
            <a:r>
              <a:rPr lang="fr-FR" sz="1800" b="0" strike="noStrike" spc="-1" baseline="30000">
                <a:solidFill>
                  <a:srgbClr val="000000"/>
                </a:solidFill>
                <a:latin typeface="Calibri"/>
                <a:ea typeface="DejaVu Sans"/>
              </a:rPr>
              <a:t>er</a:t>
            </a:r>
            <a:r>
              <a:rPr lang="fr-FR" sz="1800" b="0" strike="noStrike" spc="-1">
                <a:solidFill>
                  <a:srgbClr val="000000"/>
                </a:solidFill>
                <a:latin typeface="Calibri"/>
                <a:ea typeface="DejaVu Sans"/>
              </a:rPr>
              <a:t> virage amont. (photo du 26 mars 2022 débit : 2 m3/sec.).</a:t>
            </a:r>
            <a:endParaRPr lang="fr-FR" sz="1800" b="0" strike="noStrike" spc="-1">
              <a:latin typeface="Arial"/>
            </a:endParaRPr>
          </a:p>
        </p:txBody>
      </p:sp>
      <p:pic>
        <p:nvPicPr>
          <p:cNvPr id="219" name="Picture 2"/>
          <p:cNvPicPr/>
          <p:nvPr/>
        </p:nvPicPr>
        <p:blipFill>
          <a:blip r:embed="rId2"/>
          <a:stretch/>
        </p:blipFill>
        <p:spPr>
          <a:xfrm>
            <a:off x="285840" y="1000080"/>
            <a:ext cx="4606200" cy="3070440"/>
          </a:xfrm>
          <a:prstGeom prst="rect">
            <a:avLst/>
          </a:prstGeom>
          <a:ln w="38160">
            <a:solidFill>
              <a:schemeClr val="tx1"/>
            </a:solidFill>
            <a:round/>
          </a:ln>
        </p:spPr>
      </p:pic>
      <p:pic>
        <p:nvPicPr>
          <p:cNvPr id="220" name="Picture 4"/>
          <p:cNvPicPr/>
          <p:nvPr/>
        </p:nvPicPr>
        <p:blipFill>
          <a:blip r:embed="rId3"/>
          <a:stretch/>
        </p:blipFill>
        <p:spPr>
          <a:xfrm>
            <a:off x="5000760" y="2571840"/>
            <a:ext cx="4001400" cy="2998800"/>
          </a:xfrm>
          <a:prstGeom prst="rect">
            <a:avLst/>
          </a:prstGeom>
          <a:ln w="38160">
            <a:solidFill>
              <a:schemeClr val="tx1"/>
            </a:solidFill>
            <a:round/>
          </a:ln>
        </p:spPr>
      </p:pic>
      <p:sp>
        <p:nvSpPr>
          <p:cNvPr id="221" name="CustomShape 3"/>
          <p:cNvSpPr/>
          <p:nvPr/>
        </p:nvSpPr>
        <p:spPr>
          <a:xfrm>
            <a:off x="5000760" y="2071800"/>
            <a:ext cx="4141800" cy="5763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strike="noStrike" spc="-1">
                <a:solidFill>
                  <a:srgbClr val="000000"/>
                </a:solidFill>
                <a:latin typeface="Calibri"/>
                <a:ea typeface="DejaVu Sans"/>
              </a:rPr>
              <a:t>Plan des travaux 2019. </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Avant travaux, la rivière suivait le tracé en jaune</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22" name="Picture 2"/>
          <p:cNvPicPr/>
          <p:nvPr/>
        </p:nvPicPr>
        <p:blipFill>
          <a:blip r:embed="rId2"/>
          <a:stretch/>
        </p:blipFill>
        <p:spPr>
          <a:xfrm>
            <a:off x="1071360" y="3071880"/>
            <a:ext cx="6787440" cy="3667320"/>
          </a:xfrm>
          <a:prstGeom prst="rect">
            <a:avLst/>
          </a:prstGeom>
          <a:ln w="38160">
            <a:solidFill>
              <a:schemeClr val="tx1"/>
            </a:solidFill>
            <a:round/>
          </a:ln>
        </p:spPr>
      </p:pic>
      <p:sp>
        <p:nvSpPr>
          <p:cNvPr id="223" name="CustomShape 1"/>
          <p:cNvSpPr/>
          <p:nvPr/>
        </p:nvSpPr>
        <p:spPr>
          <a:xfrm>
            <a:off x="428760" y="785880"/>
            <a:ext cx="8356680" cy="22842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a:solidFill>
                  <a:srgbClr val="000000"/>
                </a:solidFill>
                <a:latin typeface="Calibri"/>
                <a:ea typeface="DejaVu Sans"/>
              </a:rPr>
              <a:t>Le retour de l’ancien lit se positionne du coup avec une </a:t>
            </a:r>
            <a:r>
              <a:rPr lang="fr-FR" sz="1800" b="1" strike="noStrike" spc="-1">
                <a:solidFill>
                  <a:srgbClr val="000000"/>
                </a:solidFill>
                <a:latin typeface="Calibri"/>
                <a:ea typeface="DejaVu Sans"/>
              </a:rPr>
              <a:t>succession de plats et de seuils</a:t>
            </a:r>
            <a:r>
              <a:rPr lang="fr-FR" sz="1800" b="0" strike="noStrike" spc="-1">
                <a:solidFill>
                  <a:srgbClr val="000000"/>
                </a:solidFill>
                <a:latin typeface="Calibri"/>
                <a:ea typeface="DejaVu Sans"/>
              </a:rPr>
              <a:t>, créés et amplifiés par la transformation des rampes de fond. Nous avons donc une </a:t>
            </a:r>
            <a:r>
              <a:rPr lang="fr-FR" sz="1800" b="1" strike="noStrike" spc="-1">
                <a:solidFill>
                  <a:srgbClr val="000000"/>
                </a:solidFill>
                <a:latin typeface="Calibri"/>
                <a:ea typeface="DejaVu Sans"/>
              </a:rPr>
              <a:t>berge rive droite artificielle</a:t>
            </a:r>
            <a:r>
              <a:rPr lang="fr-FR" sz="1800" b="0" strike="noStrike" spc="-1">
                <a:solidFill>
                  <a:srgbClr val="000000"/>
                </a:solidFill>
                <a:latin typeface="Calibri"/>
                <a:ea typeface="DejaVu Sans"/>
              </a:rPr>
              <a:t>, conséquence de l’existence du chemin (ancien lit), et un </a:t>
            </a:r>
            <a:r>
              <a:rPr lang="fr-FR" sz="1800" b="1" strike="noStrike" spc="-1">
                <a:solidFill>
                  <a:srgbClr val="000000"/>
                </a:solidFill>
                <a:latin typeface="Calibri"/>
                <a:ea typeface="DejaVu Sans"/>
              </a:rPr>
              <a:t>profil tout à fait rectiligne avec des faciès homogènes</a:t>
            </a:r>
            <a:r>
              <a:rPr lang="fr-FR" sz="1800" b="0" strike="noStrike" spc="-1">
                <a:solidFill>
                  <a:srgbClr val="000000"/>
                </a:solidFill>
                <a:latin typeface="Calibri"/>
                <a:ea typeface="DejaVu Sans"/>
              </a:rPr>
              <a:t>, le tout sur quasiment les </a:t>
            </a:r>
            <a:r>
              <a:rPr lang="fr-FR" sz="1800" b="1" strike="noStrike" spc="-1">
                <a:solidFill>
                  <a:srgbClr val="000000"/>
                </a:solidFill>
                <a:latin typeface="Calibri"/>
                <a:ea typeface="DejaVu Sans"/>
              </a:rPr>
              <a:t>deux-tiers du parcours</a:t>
            </a:r>
            <a:r>
              <a:rPr lang="fr-FR" sz="1800" b="0" strike="noStrike" spc="-1">
                <a:solidFill>
                  <a:srgbClr val="000000"/>
                </a:solidFill>
                <a:latin typeface="Calibri"/>
                <a:ea typeface="DejaVu Sans"/>
              </a:rPr>
              <a:t> pour lequel on a voulu, au départ, donner une dynamique naturelle à la rivière. </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On a ici un </a:t>
            </a:r>
            <a:r>
              <a:rPr lang="fr-FR" sz="1800" b="1" strike="noStrike" spc="-1">
                <a:solidFill>
                  <a:srgbClr val="000000"/>
                </a:solidFill>
                <a:latin typeface="Calibri"/>
                <a:ea typeface="DejaVu Sans"/>
              </a:rPr>
              <a:t>profil en terme de faciès qui est pire que l’ancien lit tel qu’il le présentait, même si ce dernier était loin d’être parfait.</a:t>
            </a:r>
            <a:endParaRPr lang="fr-FR" sz="1800" b="0" strike="noStrike" spc="-1">
              <a:latin typeface="Arial"/>
            </a:endParaRPr>
          </a:p>
        </p:txBody>
      </p:sp>
      <p:sp>
        <p:nvSpPr>
          <p:cNvPr id="224" name="CustomShape 2"/>
          <p:cNvSpPr/>
          <p:nvPr/>
        </p:nvSpPr>
        <p:spPr>
          <a:xfrm>
            <a:off x="648000" y="214200"/>
            <a:ext cx="8134920" cy="4248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strike="noStrike" spc="-1">
                <a:solidFill>
                  <a:srgbClr val="376092"/>
                </a:solidFill>
                <a:latin typeface="Calibri"/>
                <a:ea typeface="DejaVu Sans"/>
              </a:rPr>
              <a:t>…avec un profil resté artificialisé loin du naturel pourtant recherché.</a:t>
            </a:r>
            <a:endParaRPr lang="fr-FR" sz="2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25" name="CustomShape 1"/>
          <p:cNvSpPr/>
          <p:nvPr/>
        </p:nvSpPr>
        <p:spPr>
          <a:xfrm>
            <a:off x="720000" y="285840"/>
            <a:ext cx="8134920" cy="4248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a:solidFill>
                  <a:srgbClr val="376092"/>
                </a:solidFill>
                <a:latin typeface="Calibri"/>
                <a:ea typeface="DejaVu Sans"/>
              </a:rPr>
              <a:t>Enfoncement très marqué de la rivière </a:t>
            </a:r>
            <a:endParaRPr lang="fr-FR" sz="2200" b="0" strike="noStrike" spc="-1">
              <a:latin typeface="Arial"/>
            </a:endParaRPr>
          </a:p>
        </p:txBody>
      </p:sp>
      <p:sp>
        <p:nvSpPr>
          <p:cNvPr id="226" name="CustomShape 2"/>
          <p:cNvSpPr/>
          <p:nvPr/>
        </p:nvSpPr>
        <p:spPr>
          <a:xfrm>
            <a:off x="216000" y="1014480"/>
            <a:ext cx="8714160" cy="17931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strike="noStrike" spc="-1">
                <a:solidFill>
                  <a:srgbClr val="000000"/>
                </a:solidFill>
                <a:latin typeface="Calibri"/>
                <a:ea typeface="DejaVu Sans"/>
              </a:rPr>
              <a:t>- Selon le DAP (P30), la rivière s'est enfoncée au maximum de 3,5 m depuis 1903. </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L'objectif des travaux : éviter l'enfoncement de la rivière et faciliter sa recharge alluvionnaire.</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 Etude TELEOS (2010) : l'enfoncement de la rivière est un facteur de vulnérabilité supplémentaire pour la ressource en eau souterraine aujourd'hui exploitée pour alimenter l'agglomération ambarroise.</a:t>
            </a:r>
            <a:endParaRPr lang="fr-FR" sz="1600" b="0" strike="noStrike" spc="-1">
              <a:latin typeface="Arial"/>
            </a:endParaRPr>
          </a:p>
          <a:p>
            <a:pPr>
              <a:lnSpc>
                <a:spcPct val="100000"/>
              </a:lnSpc>
            </a:pPr>
            <a:r>
              <a:rPr lang="fr-FR" sz="1600" b="1" strike="noStrike" spc="-1">
                <a:solidFill>
                  <a:srgbClr val="000000"/>
                </a:solidFill>
                <a:latin typeface="Calibri"/>
                <a:ea typeface="DejaVu Sans"/>
              </a:rPr>
              <a:t>2 ans après travaux, l'enfoncement est visible sur tout le linéaire avec déjà plus d'1 mètre sur la partie amont (rampes de fond enterrées désormais visibles) et sur la partie aval (complètement remblayées lors des travaux).</a:t>
            </a:r>
            <a:endParaRPr lang="fr-FR" sz="1600" b="0" strike="noStrike" spc="-1">
              <a:latin typeface="Arial"/>
            </a:endParaRPr>
          </a:p>
        </p:txBody>
      </p:sp>
      <p:pic>
        <p:nvPicPr>
          <p:cNvPr id="227" name="Picture 2"/>
          <p:cNvPicPr/>
          <p:nvPr/>
        </p:nvPicPr>
        <p:blipFill>
          <a:blip r:embed="rId2"/>
          <a:stretch/>
        </p:blipFill>
        <p:spPr>
          <a:xfrm>
            <a:off x="1643040" y="3071880"/>
            <a:ext cx="5480280" cy="3652920"/>
          </a:xfrm>
          <a:prstGeom prst="rect">
            <a:avLst/>
          </a:prstGeom>
          <a:ln w="38160">
            <a:solidFill>
              <a:schemeClr val="tx1"/>
            </a:solidFill>
            <a:round/>
          </a:ln>
        </p:spPr>
      </p:pic>
      <p:sp>
        <p:nvSpPr>
          <p:cNvPr id="228" name="CustomShape 3"/>
          <p:cNvSpPr/>
          <p:nvPr/>
        </p:nvSpPr>
        <p:spPr>
          <a:xfrm>
            <a:off x="142920" y="5429160"/>
            <a:ext cx="3713400" cy="11869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Enfoncement de plus d’un mètre visible sur la partie aval (racines des arbres déconnectées). Photo mars 2022 2m3/sec.</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29" name="Picture 2"/>
          <p:cNvPicPr/>
          <p:nvPr/>
        </p:nvPicPr>
        <p:blipFill>
          <a:blip r:embed="rId2"/>
          <a:stretch/>
        </p:blipFill>
        <p:spPr>
          <a:xfrm>
            <a:off x="1643040" y="142920"/>
            <a:ext cx="7277760" cy="5454720"/>
          </a:xfrm>
          <a:prstGeom prst="rect">
            <a:avLst/>
          </a:prstGeom>
          <a:ln w="38160">
            <a:solidFill>
              <a:schemeClr val="tx1"/>
            </a:solidFill>
            <a:round/>
          </a:ln>
          <a:effectLst>
            <a:outerShdw blurRad="76200" dist="12218" dir="8100000" sy="-23000" kx="800400" algn="br" rotWithShape="0">
              <a:srgbClr val="000000">
                <a:alpha val="20000"/>
              </a:srgbClr>
            </a:outerShdw>
          </a:effectLst>
        </p:spPr>
      </p:pic>
      <p:sp>
        <p:nvSpPr>
          <p:cNvPr id="230" name="CustomShape 1"/>
          <p:cNvSpPr/>
          <p:nvPr/>
        </p:nvSpPr>
        <p:spPr>
          <a:xfrm>
            <a:off x="580320" y="4275720"/>
            <a:ext cx="8350920" cy="2558520"/>
          </a:xfrm>
          <a:prstGeom prst="rect">
            <a:avLst/>
          </a:prstGeom>
          <a:solidFill>
            <a:schemeClr val="bg2">
              <a:lumMod val="9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a:solidFill>
                  <a:srgbClr val="000000"/>
                </a:solidFill>
                <a:latin typeface="Calibri"/>
                <a:ea typeface="Microsoft YaHei"/>
              </a:rPr>
              <a:t>Enfoncement marqué en zone amont : ici </a:t>
            </a:r>
            <a:r>
              <a:rPr lang="fr-FR" sz="1800" b="1" strike="noStrike" spc="-1">
                <a:solidFill>
                  <a:srgbClr val="000000"/>
                </a:solidFill>
                <a:latin typeface="Calibri"/>
                <a:ea typeface="Microsoft YaHei"/>
              </a:rPr>
              <a:t>Rampe de fond bien visible</a:t>
            </a:r>
            <a:r>
              <a:rPr lang="fr-FR" sz="1800" b="0" strike="noStrike" spc="-1">
                <a:solidFill>
                  <a:srgbClr val="000000"/>
                </a:solidFill>
                <a:latin typeface="Calibri"/>
                <a:ea typeface="Microsoft YaHei"/>
              </a:rPr>
              <a:t> perpendiculaire à la berge. </a:t>
            </a:r>
            <a:r>
              <a:rPr lang="fr-FR" sz="1800" b="1" strike="noStrike" spc="-1">
                <a:solidFill>
                  <a:srgbClr val="000000"/>
                </a:solidFill>
                <a:latin typeface="Calibri"/>
                <a:ea typeface="Microsoft YaHei"/>
              </a:rPr>
              <a:t>Sa fonction première : maintenir le profil initial de la rivière et éviter son enfoncement.</a:t>
            </a:r>
            <a:r>
              <a:rPr lang="fr-FR" sz="1800" b="0" strike="noStrike" spc="-1">
                <a:solidFill>
                  <a:srgbClr val="000000"/>
                </a:solidFill>
                <a:latin typeface="Calibri"/>
                <a:ea typeface="Microsoft YaHei"/>
              </a:rPr>
              <a:t> Lors de sa mise en place, elle est recouverte d’alluvions et, comme son nom l’indique, doit </a:t>
            </a:r>
            <a:r>
              <a:rPr lang="fr-FR" sz="1800" b="1" strike="noStrike" spc="-1">
                <a:solidFill>
                  <a:srgbClr val="000000"/>
                </a:solidFill>
                <a:latin typeface="Calibri"/>
                <a:ea typeface="Microsoft YaHei"/>
              </a:rPr>
              <a:t>rester coller au fond de la rivière (comme une semelle) afin de jouer son rôle de stabilisateur.</a:t>
            </a:r>
            <a:r>
              <a:rPr lang="fr-FR" sz="1800" b="0" strike="noStrike" spc="-1">
                <a:solidFill>
                  <a:srgbClr val="000000"/>
                </a:solidFill>
                <a:latin typeface="Calibri"/>
                <a:ea typeface="Microsoft YaHei"/>
              </a:rPr>
              <a:t> Aujourd’hui, cette rampe complètement déterrée s’est transformée en seuil, preuve d’un enfoncement très marqué. </a:t>
            </a:r>
            <a:r>
              <a:rPr lang="fr-FR" sz="1800" b="1" strike="noStrike" spc="-1">
                <a:solidFill>
                  <a:srgbClr val="000000"/>
                </a:solidFill>
                <a:latin typeface="Calibri"/>
                <a:ea typeface="Microsoft YaHei"/>
              </a:rPr>
              <a:t>Quant à la continuité écologique, cette rampe sera bientôt aussi haute que le seuil en enrochement du pont de la Déruppe, à la base pourtant de ce projet de continuité.</a:t>
            </a:r>
            <a:r>
              <a:rPr lang="fr-FR" sz="1800" b="0" strike="noStrike" spc="-1">
                <a:solidFill>
                  <a:srgbClr val="000000"/>
                </a:solidFill>
                <a:latin typeface="Calibri"/>
                <a:ea typeface="Microsoft YaHei"/>
              </a:rPr>
              <a:t> (photos septembre 2022).</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pic>
        <p:nvPicPr>
          <p:cNvPr id="231" name="Picture 2"/>
          <p:cNvPicPr/>
          <p:nvPr/>
        </p:nvPicPr>
        <p:blipFill>
          <a:blip r:embed="rId2"/>
          <a:stretch/>
        </p:blipFill>
        <p:spPr>
          <a:xfrm>
            <a:off x="1785960" y="500040"/>
            <a:ext cx="6932520" cy="5195880"/>
          </a:xfrm>
          <a:prstGeom prst="rect">
            <a:avLst/>
          </a:prstGeom>
          <a:ln w="38160">
            <a:solidFill>
              <a:schemeClr val="tx1"/>
            </a:solidFill>
            <a:round/>
          </a:ln>
          <a:scene3d>
            <a:camera prst="perspectiveContrastingLeftFacing"/>
            <a:lightRig rig="threePt" dir="t"/>
          </a:scene3d>
        </p:spPr>
      </p:pic>
      <p:sp>
        <p:nvSpPr>
          <p:cNvPr id="232" name="CustomShape 1"/>
          <p:cNvSpPr/>
          <p:nvPr/>
        </p:nvSpPr>
        <p:spPr>
          <a:xfrm>
            <a:off x="214200" y="5214960"/>
            <a:ext cx="8280720" cy="1461240"/>
          </a:xfrm>
          <a:prstGeom prst="rect">
            <a:avLst/>
          </a:prstGeom>
          <a:solidFill>
            <a:schemeClr val="bg2">
              <a:lumMod val="9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0" strike="noStrike" spc="-1">
                <a:solidFill>
                  <a:srgbClr val="000000"/>
                </a:solidFill>
                <a:latin typeface="Calibri"/>
                <a:ea typeface="Microsoft YaHei"/>
              </a:rPr>
              <a:t>Autre rampe située en aval de l’image précédente : Toutes les rampes de fond sont aujourd’hui complètement visibles et devenues des seuils. </a:t>
            </a:r>
            <a:r>
              <a:rPr lang="fr-FR" sz="1800" b="1" strike="noStrike" spc="-1">
                <a:solidFill>
                  <a:srgbClr val="000000"/>
                </a:solidFill>
                <a:latin typeface="Calibri"/>
                <a:ea typeface="Microsoft YaHei"/>
              </a:rPr>
              <a:t>Sur l’ensemble du tracé, l’enfoncement est déjà d’1,3 m en à peine 3 ans (enfoncement moyen de 2,7m en un siècle).</a:t>
            </a:r>
            <a:r>
              <a:rPr lang="fr-FR" sz="1800" b="0" strike="noStrike" spc="-1">
                <a:solidFill>
                  <a:srgbClr val="000000"/>
                </a:solidFill>
                <a:latin typeface="Calibri"/>
                <a:ea typeface="Microsoft YaHei"/>
              </a:rPr>
              <a:t>  Nous nous retrouvons face à une succession de seuils non prévus et dont le rendu est loin du profil naturel recherché (photo septembre 2022). </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33" name="Picture 2"/>
          <p:cNvPicPr/>
          <p:nvPr/>
        </p:nvPicPr>
        <p:blipFill>
          <a:blip r:embed="rId2"/>
          <a:stretch/>
        </p:blipFill>
        <p:spPr>
          <a:xfrm>
            <a:off x="5857920" y="4786200"/>
            <a:ext cx="2965680" cy="1919160"/>
          </a:xfrm>
          <a:prstGeom prst="rect">
            <a:avLst/>
          </a:prstGeom>
          <a:ln w="38160">
            <a:solidFill>
              <a:schemeClr val="tx1"/>
            </a:solidFill>
            <a:round/>
          </a:ln>
        </p:spPr>
      </p:pic>
      <p:sp>
        <p:nvSpPr>
          <p:cNvPr id="234" name="CustomShape 1"/>
          <p:cNvSpPr/>
          <p:nvPr/>
        </p:nvSpPr>
        <p:spPr>
          <a:xfrm>
            <a:off x="285840" y="142920"/>
            <a:ext cx="8571240" cy="51490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dirty="0">
                <a:solidFill>
                  <a:srgbClr val="17375E"/>
                </a:solidFill>
                <a:latin typeface="Calibri"/>
                <a:ea typeface="DejaVu Sans"/>
              </a:rPr>
              <a:t>Une perte importante d’alluvions sur tout le tracé</a:t>
            </a:r>
            <a:endParaRPr lang="fr-FR" sz="2200" b="0" strike="noStrike" spc="-1" dirty="0">
              <a:latin typeface="Arial"/>
            </a:endParaRPr>
          </a:p>
          <a:p>
            <a:pPr algn="just">
              <a:lnSpc>
                <a:spcPct val="100000"/>
              </a:lnSpc>
            </a:pPr>
            <a:endParaRPr lang="fr-FR" sz="2200" b="0" strike="noStrike" spc="-1" dirty="0">
              <a:latin typeface="Arial"/>
            </a:endParaRPr>
          </a:p>
          <a:p>
            <a:pPr algn="just">
              <a:lnSpc>
                <a:spcPct val="100000"/>
              </a:lnSpc>
            </a:pPr>
            <a:r>
              <a:rPr lang="fr-FR" sz="1800" b="0" strike="noStrike" spc="-1" dirty="0">
                <a:solidFill>
                  <a:srgbClr val="000000"/>
                </a:solidFill>
                <a:latin typeface="Calibri"/>
                <a:ea typeface="DejaVu Sans"/>
              </a:rPr>
              <a:t>Conséquence directe de l’enfoncement sur tout le linéaire avec pour résultat un abaissement de l’ensemble de la plaine de départ de plusieurs dizaines de centimètres, non prévu à l’origine.</a:t>
            </a:r>
            <a:endParaRPr lang="fr-FR" sz="1800" b="0" strike="noStrike" spc="-1" dirty="0">
              <a:latin typeface="Arial"/>
            </a:endParaRPr>
          </a:p>
          <a:p>
            <a:pPr algn="just">
              <a:lnSpc>
                <a:spcPct val="100000"/>
              </a:lnSpc>
            </a:pPr>
            <a:r>
              <a:rPr lang="fr-FR" sz="1800" b="0" strike="noStrike" spc="-1" dirty="0">
                <a:solidFill>
                  <a:srgbClr val="000000"/>
                </a:solidFill>
                <a:latin typeface="Calibri"/>
                <a:ea typeface="DejaVu Sans"/>
              </a:rPr>
              <a:t>Au lieu de bénéficier au site en modelant son profil et permettre une reprise de la </a:t>
            </a:r>
            <a:r>
              <a:rPr lang="fr-FR" sz="1800" b="0" strike="noStrike" spc="-1" dirty="0" err="1">
                <a:solidFill>
                  <a:srgbClr val="000000"/>
                </a:solidFill>
                <a:latin typeface="Calibri"/>
                <a:ea typeface="DejaVu Sans"/>
              </a:rPr>
              <a:t>végétalisation</a:t>
            </a:r>
            <a:r>
              <a:rPr lang="fr-FR" sz="1800" b="0" strike="noStrike" spc="-1" dirty="0">
                <a:solidFill>
                  <a:srgbClr val="000000"/>
                </a:solidFill>
                <a:latin typeface="Calibri"/>
                <a:ea typeface="DejaVu Sans"/>
              </a:rPr>
              <a:t>, les alluvions dévalent en grande quantité. Ce phénomène se produit à chaque crue. </a:t>
            </a:r>
            <a:endParaRPr lang="fr-FR" sz="1800" b="0" strike="noStrike" spc="-1" dirty="0">
              <a:latin typeface="Arial"/>
            </a:endParaRPr>
          </a:p>
          <a:p>
            <a:pPr algn="just">
              <a:lnSpc>
                <a:spcPct val="100000"/>
              </a:lnSpc>
            </a:pPr>
            <a:endParaRPr lang="fr-FR" sz="1800" b="0" strike="noStrike" spc="-1" dirty="0">
              <a:latin typeface="Arial"/>
            </a:endParaRPr>
          </a:p>
          <a:p>
            <a:pPr algn="just">
              <a:lnSpc>
                <a:spcPct val="100000"/>
              </a:lnSpc>
            </a:pPr>
            <a:r>
              <a:rPr lang="fr-FR" sz="1800" b="0" u="sng" strike="noStrike" spc="-1" dirty="0">
                <a:solidFill>
                  <a:srgbClr val="000000"/>
                </a:solidFill>
                <a:uFillTx/>
                <a:latin typeface="Calibri"/>
                <a:ea typeface="DejaVu Sans"/>
              </a:rPr>
              <a:t>Cela  a eu pour impact :</a:t>
            </a:r>
            <a:endParaRPr lang="fr-FR" sz="1800" b="0" strike="noStrike" spc="-1" dirty="0">
              <a:latin typeface="Arial"/>
            </a:endParaRPr>
          </a:p>
          <a:p>
            <a:pPr marL="216000" indent="-214920" algn="just">
              <a:lnSpc>
                <a:spcPct val="100000"/>
              </a:lnSpc>
              <a:buClr>
                <a:srgbClr val="000000"/>
              </a:buClr>
              <a:buFont typeface="StarSymbol"/>
              <a:buChar char="-"/>
            </a:pPr>
            <a:r>
              <a:rPr lang="fr-FR" sz="1800" b="0" strike="noStrike" spc="-1" dirty="0">
                <a:solidFill>
                  <a:srgbClr val="000000"/>
                </a:solidFill>
                <a:latin typeface="Calibri"/>
                <a:ea typeface="DejaVu Sans"/>
              </a:rPr>
              <a:t>de fragiliser les peupliers noirs en tournant autour, annihilant les 300 m² de retenue végétative prévue au départ, et en  les mettant dans une position inconfortable puisque de ce fait en surélévation par rapport à la cote du terrain fini.</a:t>
            </a:r>
            <a:endParaRPr lang="fr-FR" sz="1800" b="0" strike="noStrike" spc="-1" dirty="0">
              <a:latin typeface="Arial"/>
            </a:endParaRPr>
          </a:p>
          <a:p>
            <a:pPr marL="216000" indent="-214920" algn="just">
              <a:lnSpc>
                <a:spcPct val="100000"/>
              </a:lnSpc>
              <a:buClr>
                <a:srgbClr val="000000"/>
              </a:buClr>
              <a:buFont typeface="StarSymbol"/>
              <a:buChar char="-"/>
            </a:pPr>
            <a:r>
              <a:rPr lang="fr-FR" sz="1800" b="0" strike="noStrike" spc="-1" dirty="0">
                <a:solidFill>
                  <a:srgbClr val="000000"/>
                </a:solidFill>
                <a:latin typeface="Calibri"/>
                <a:ea typeface="DejaVu Sans"/>
              </a:rPr>
              <a:t> de descendre tout le profil du tracé (soit plusieurs centaines de mètres cube en moins, sans parler des matériaux alluvionnaires qui avaient été repris pour réaliser le chemin SNCF-environ 1000 mètres cube). </a:t>
            </a:r>
            <a:endParaRPr lang="fr-FR" sz="1800" b="0" strike="noStrike" spc="-1" dirty="0">
              <a:latin typeface="Arial"/>
            </a:endParaRPr>
          </a:p>
          <a:p>
            <a:pPr marL="216000" indent="-214920" algn="just">
              <a:lnSpc>
                <a:spcPct val="100000"/>
              </a:lnSpc>
              <a:buClr>
                <a:srgbClr val="000000"/>
              </a:buClr>
              <a:buFont typeface="StarSymbol"/>
              <a:buChar char="-"/>
            </a:pPr>
            <a:r>
              <a:rPr lang="fr-FR" sz="1800" b="0" strike="noStrike" spc="-1" dirty="0">
                <a:solidFill>
                  <a:srgbClr val="000000"/>
                </a:solidFill>
                <a:latin typeface="Calibri"/>
                <a:ea typeface="DejaVu Sans"/>
              </a:rPr>
              <a:t> de colmater fortement l’habitat piscicole sur le secteur aval des travaux</a:t>
            </a:r>
            <a:endParaRPr lang="fr-FR" sz="1800" b="0" strike="noStrike" spc="-1" dirty="0">
              <a:latin typeface="Arial"/>
            </a:endParaRPr>
          </a:p>
          <a:p>
            <a:pPr algn="just">
              <a:lnSpc>
                <a:spcPct val="100000"/>
              </a:lnSpc>
            </a:pPr>
            <a:endParaRPr lang="fr-FR"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35" name="CustomShape 1"/>
          <p:cNvSpPr/>
          <p:nvPr/>
        </p:nvSpPr>
        <p:spPr>
          <a:xfrm>
            <a:off x="214282" y="57592"/>
            <a:ext cx="8786874" cy="6800408"/>
          </a:xfrm>
          <a:prstGeom prst="rect">
            <a:avLst/>
          </a:prstGeom>
          <a:noFill/>
          <a:ln w="38160">
            <a:solidFill>
              <a:schemeClr val="tx1"/>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2400" b="1" i="1" u="sng" strike="noStrike" spc="-1" dirty="0">
                <a:solidFill>
                  <a:srgbClr val="376092"/>
                </a:solidFill>
                <a:uFillTx/>
                <a:latin typeface="Calibri"/>
                <a:ea typeface="DejaVu Sans"/>
              </a:rPr>
              <a:t>En résumé : Objectif/Constat.</a:t>
            </a:r>
            <a:endParaRPr lang="fr-FR" sz="2400" b="0" strike="noStrike" spc="-1" dirty="0">
              <a:latin typeface="Arial"/>
            </a:endParaRPr>
          </a:p>
          <a:p>
            <a:pPr>
              <a:lnSpc>
                <a:spcPct val="100000"/>
              </a:lnSpc>
            </a:pPr>
            <a:endParaRPr lang="fr-FR" sz="2400" b="0" strike="noStrike" spc="-1" dirty="0">
              <a:latin typeface="Arial"/>
            </a:endParaRPr>
          </a:p>
          <a:p>
            <a:pPr algn="just">
              <a:lnSpc>
                <a:spcPct val="100000"/>
              </a:lnSpc>
            </a:pPr>
            <a:r>
              <a:rPr lang="fr-FR" sz="1500" b="1" strike="noStrike" spc="-1" dirty="0">
                <a:solidFill>
                  <a:srgbClr val="000000"/>
                </a:solidFill>
                <a:latin typeface="Arial"/>
                <a:ea typeface="DejaVu Sans"/>
              </a:rPr>
              <a:t>Le projet de restauration </a:t>
            </a:r>
            <a:r>
              <a:rPr lang="fr-FR" sz="1500" b="1" strike="noStrike" spc="-1" dirty="0" err="1">
                <a:solidFill>
                  <a:srgbClr val="000000"/>
                </a:solidFill>
                <a:latin typeface="Arial"/>
                <a:ea typeface="DejaVu Sans"/>
              </a:rPr>
              <a:t>hydromorphologique</a:t>
            </a:r>
            <a:r>
              <a:rPr lang="fr-FR" sz="1500" b="1" strike="noStrike" spc="-1" dirty="0">
                <a:solidFill>
                  <a:srgbClr val="000000"/>
                </a:solidFill>
                <a:latin typeface="Arial"/>
                <a:ea typeface="DejaVu Sans"/>
              </a:rPr>
              <a:t> visait à restaurer un équilibre fonctionnel du cours d’eau sur un secteur pérenne, canalisé, pauvre en habitats piscicoles, et qui s’était enfoncé en moyenne de 2,7 m depuis 1903</a:t>
            </a:r>
            <a:r>
              <a:rPr lang="fr-FR" sz="1500" b="0" strike="noStrike" spc="-1" dirty="0">
                <a:solidFill>
                  <a:srgbClr val="000000"/>
                </a:solidFill>
                <a:latin typeface="Arial"/>
                <a:ea typeface="DejaVu Sans"/>
              </a:rPr>
              <a:t>. Ce projet était également un moyen de lutter contre les inondations en redonnant à la rivière un profil naturel. </a:t>
            </a:r>
            <a:r>
              <a:rPr lang="fr-FR" sz="1500" b="1" strike="noStrike" spc="-1" dirty="0">
                <a:solidFill>
                  <a:srgbClr val="000000"/>
                </a:solidFill>
                <a:latin typeface="Arial"/>
                <a:ea typeface="DejaVu Sans"/>
              </a:rPr>
              <a:t>L’ensemble devait contribuer à préserver les ressources en eau et être un véritable gain pour la biodiversité conformément à la directive cadre européenne.</a:t>
            </a:r>
            <a:endParaRPr lang="fr-FR" sz="1500" b="0" strike="noStrike" spc="-1" dirty="0">
              <a:latin typeface="Arial"/>
            </a:endParaRPr>
          </a:p>
          <a:p>
            <a:pPr algn="just">
              <a:lnSpc>
                <a:spcPct val="100000"/>
              </a:lnSpc>
            </a:pPr>
            <a:endParaRPr lang="fr-FR" sz="1500" b="0" strike="noStrike" spc="-1" dirty="0">
              <a:latin typeface="Arial"/>
            </a:endParaRPr>
          </a:p>
          <a:p>
            <a:pPr algn="just">
              <a:lnSpc>
                <a:spcPct val="100000"/>
              </a:lnSpc>
            </a:pPr>
            <a:r>
              <a:rPr lang="fr-FR" sz="1500" b="0" strike="noStrike" spc="-1" dirty="0">
                <a:solidFill>
                  <a:srgbClr val="000000"/>
                </a:solidFill>
                <a:latin typeface="Arial"/>
                <a:ea typeface="DejaVu Sans"/>
              </a:rPr>
              <a:t>Après une courte période de 2 ans 1/2 après travaux ponctuée par des crues successives importantes (la dernière en date : 29/12/21), nous arrivons au constat suivant :</a:t>
            </a:r>
            <a:endParaRPr lang="fr-FR" sz="1500" b="0" strike="noStrike" spc="-1" dirty="0">
              <a:latin typeface="Arial"/>
            </a:endParaRPr>
          </a:p>
          <a:p>
            <a:pPr algn="just">
              <a:lnSpc>
                <a:spcPct val="100000"/>
              </a:lnSpc>
            </a:pPr>
            <a:endParaRPr lang="fr-FR" sz="1500" b="0" strike="noStrike" spc="-1" dirty="0">
              <a:latin typeface="Arial"/>
            </a:endParaRPr>
          </a:p>
          <a:p>
            <a:pPr algn="just">
              <a:lnSpc>
                <a:spcPct val="100000"/>
              </a:lnSpc>
            </a:pPr>
            <a:r>
              <a:rPr lang="fr-FR" sz="1700" b="1" strike="noStrike" spc="-1" dirty="0">
                <a:solidFill>
                  <a:srgbClr val="000000"/>
                </a:solidFill>
                <a:latin typeface="Calibri"/>
                <a:ea typeface="DejaVu Sans"/>
              </a:rPr>
              <a:t>- Objectif de préserver la ressource en eau</a:t>
            </a:r>
            <a:r>
              <a:rPr lang="fr-FR" sz="1700" b="0" strike="noStrike" spc="-1" dirty="0">
                <a:solidFill>
                  <a:srgbClr val="000000"/>
                </a:solidFill>
                <a:latin typeface="Calibri"/>
                <a:ea typeface="DejaVu Sans"/>
              </a:rPr>
              <a:t> / un site qui connaît des </a:t>
            </a:r>
            <a:r>
              <a:rPr lang="fr-FR" sz="1700" b="0" strike="noStrike" spc="-1" dirty="0" err="1">
                <a:solidFill>
                  <a:srgbClr val="000000"/>
                </a:solidFill>
                <a:latin typeface="Calibri"/>
                <a:ea typeface="DejaVu Sans"/>
              </a:rPr>
              <a:t>assecs</a:t>
            </a:r>
            <a:r>
              <a:rPr lang="fr-FR" sz="1700" b="0" strike="noStrike" spc="-1" dirty="0">
                <a:solidFill>
                  <a:srgbClr val="000000"/>
                </a:solidFill>
                <a:latin typeface="Calibri"/>
                <a:ea typeface="DejaVu Sans"/>
              </a:rPr>
              <a:t> réguliers alors qu'il était pérenne (</a:t>
            </a:r>
            <a:r>
              <a:rPr lang="fr-FR" sz="1700" b="0" strike="noStrike" spc="-1" dirty="0" err="1">
                <a:solidFill>
                  <a:srgbClr val="000000"/>
                </a:solidFill>
                <a:latin typeface="Calibri"/>
                <a:ea typeface="DejaVu Sans"/>
              </a:rPr>
              <a:t>assec</a:t>
            </a:r>
            <a:r>
              <a:rPr lang="fr-FR" sz="1700" b="0" strike="noStrike" spc="-1" dirty="0">
                <a:solidFill>
                  <a:srgbClr val="000000"/>
                </a:solidFill>
                <a:latin typeface="Calibri"/>
                <a:ea typeface="DejaVu Sans"/>
              </a:rPr>
              <a:t> uniquement en 2003). Un site qui s'est rapidement enfoncé de plus d’1 mètre sur tout son cours, alors que l'enfoncement de la rivière est un facteur de vulnérabilité supplémentaire pour la ressource en eau souterraine.</a:t>
            </a:r>
            <a:endParaRPr lang="fr-FR" sz="1700" b="0" strike="noStrike" spc="-1" dirty="0">
              <a:latin typeface="Arial"/>
            </a:endParaRPr>
          </a:p>
          <a:p>
            <a:pPr algn="just">
              <a:lnSpc>
                <a:spcPct val="100000"/>
              </a:lnSpc>
            </a:pPr>
            <a:r>
              <a:rPr lang="fr-FR" sz="1700" b="1" strike="noStrike" spc="-1" dirty="0">
                <a:solidFill>
                  <a:srgbClr val="000000"/>
                </a:solidFill>
                <a:latin typeface="Calibri"/>
                <a:ea typeface="DejaVu Sans"/>
              </a:rPr>
              <a:t>- Objectif de </a:t>
            </a:r>
            <a:r>
              <a:rPr lang="fr-FR" sz="1700" b="1" strike="noStrike" spc="-1" dirty="0" err="1">
                <a:solidFill>
                  <a:srgbClr val="000000"/>
                </a:solidFill>
                <a:latin typeface="Calibri"/>
                <a:ea typeface="DejaVu Sans"/>
              </a:rPr>
              <a:t>végétalisation</a:t>
            </a:r>
            <a:r>
              <a:rPr lang="fr-FR" sz="1700" b="0" strike="noStrike" spc="-1" dirty="0">
                <a:solidFill>
                  <a:srgbClr val="000000"/>
                </a:solidFill>
                <a:latin typeface="Calibri"/>
                <a:ea typeface="DejaVu Sans"/>
              </a:rPr>
              <a:t> / absence de </a:t>
            </a:r>
            <a:r>
              <a:rPr lang="fr-FR" sz="1700" b="0" strike="noStrike" spc="-1" dirty="0" err="1">
                <a:solidFill>
                  <a:srgbClr val="000000"/>
                </a:solidFill>
                <a:latin typeface="Calibri"/>
                <a:ea typeface="DejaVu Sans"/>
              </a:rPr>
              <a:t>végétalisation</a:t>
            </a:r>
            <a:r>
              <a:rPr lang="fr-FR" sz="1700" b="0" strike="noStrike" spc="-1" dirty="0">
                <a:solidFill>
                  <a:srgbClr val="000000"/>
                </a:solidFill>
                <a:latin typeface="Calibri"/>
                <a:ea typeface="DejaVu Sans"/>
              </a:rPr>
              <a:t> sauf par une espèce invasive l'</a:t>
            </a:r>
            <a:r>
              <a:rPr lang="fr-FR" sz="1700" b="0" strike="noStrike" spc="-1" dirty="0" err="1">
                <a:solidFill>
                  <a:srgbClr val="000000"/>
                </a:solidFill>
                <a:latin typeface="Calibri"/>
                <a:ea typeface="DejaVu Sans"/>
              </a:rPr>
              <a:t>accacia</a:t>
            </a:r>
            <a:r>
              <a:rPr lang="fr-FR" sz="1700" b="0" strike="noStrike" spc="-1" dirty="0">
                <a:solidFill>
                  <a:srgbClr val="000000"/>
                </a:solidFill>
                <a:latin typeface="Calibri"/>
                <a:ea typeface="DejaVu Sans"/>
              </a:rPr>
              <a:t>, perte des peupliers noirs (8 sur 15).</a:t>
            </a:r>
            <a:endParaRPr lang="fr-FR" sz="1700" b="0" strike="noStrike" spc="-1" dirty="0">
              <a:latin typeface="Arial"/>
            </a:endParaRPr>
          </a:p>
          <a:p>
            <a:pPr algn="just">
              <a:lnSpc>
                <a:spcPct val="100000"/>
              </a:lnSpc>
            </a:pPr>
            <a:r>
              <a:rPr lang="fr-FR" sz="1700" b="1" strike="noStrike" spc="-1" dirty="0">
                <a:solidFill>
                  <a:srgbClr val="000000"/>
                </a:solidFill>
                <a:latin typeface="Calibri"/>
                <a:ea typeface="DejaVu Sans"/>
              </a:rPr>
              <a:t>- Objectif de continuité écologique</a:t>
            </a:r>
            <a:r>
              <a:rPr lang="fr-FR" sz="1700" b="0" strike="noStrike" spc="-1" dirty="0">
                <a:solidFill>
                  <a:srgbClr val="000000"/>
                </a:solidFill>
                <a:latin typeface="Calibri"/>
                <a:ea typeface="DejaVu Sans"/>
              </a:rPr>
              <a:t> / création d'un plan d'eau qui ne la respecte pas, entre autre (</a:t>
            </a:r>
            <a:r>
              <a:rPr lang="fr-FR" sz="1700" b="0" strike="noStrike" spc="-1" dirty="0" err="1">
                <a:solidFill>
                  <a:srgbClr val="000000"/>
                </a:solidFill>
                <a:latin typeface="Calibri"/>
                <a:ea typeface="DejaVu Sans"/>
              </a:rPr>
              <a:t>cf</a:t>
            </a:r>
            <a:r>
              <a:rPr lang="fr-FR" sz="1700" b="0" strike="noStrike" spc="-1" dirty="0">
                <a:solidFill>
                  <a:srgbClr val="000000"/>
                </a:solidFill>
                <a:latin typeface="Calibri"/>
                <a:ea typeface="DejaVu Sans"/>
              </a:rPr>
              <a:t> rampe de fond amont).</a:t>
            </a:r>
            <a:endParaRPr lang="fr-FR" sz="1700" b="0" strike="noStrike" spc="-1" dirty="0">
              <a:latin typeface="Arial"/>
            </a:endParaRPr>
          </a:p>
          <a:p>
            <a:pPr algn="just">
              <a:lnSpc>
                <a:spcPct val="100000"/>
              </a:lnSpc>
            </a:pPr>
            <a:r>
              <a:rPr lang="fr-FR" sz="1700" b="1" strike="noStrike" spc="-1" dirty="0">
                <a:solidFill>
                  <a:srgbClr val="000000"/>
                </a:solidFill>
                <a:latin typeface="Calibri"/>
                <a:ea typeface="DejaVu Sans"/>
              </a:rPr>
              <a:t>- Objectif de retrouver un profil naturel </a:t>
            </a:r>
            <a:r>
              <a:rPr lang="fr-FR" sz="1700" b="0" strike="noStrike" spc="-1" dirty="0">
                <a:solidFill>
                  <a:srgbClr val="000000"/>
                </a:solidFill>
                <a:latin typeface="Calibri"/>
                <a:ea typeface="DejaVu Sans"/>
              </a:rPr>
              <a:t>/ une rivière qui a retrouvé son ancien lit sur plus de 50 % du linéaire avec une succession en amont de rampes de fond devenues seuils. Un profil désormais artificialisé qui laisse peu de zones libres disponibles à la rivière.</a:t>
            </a:r>
            <a:endParaRPr lang="fr-FR" sz="1700" b="0" strike="noStrike" spc="-1" dirty="0">
              <a:latin typeface="Arial"/>
            </a:endParaRPr>
          </a:p>
          <a:p>
            <a:pPr algn="just">
              <a:lnSpc>
                <a:spcPct val="100000"/>
              </a:lnSpc>
            </a:pPr>
            <a:endParaRPr lang="fr-FR" sz="1700" b="0" strike="noStrike" spc="-1" dirty="0">
              <a:latin typeface="Arial"/>
            </a:endParaRPr>
          </a:p>
          <a:p>
            <a:pPr algn="just">
              <a:lnSpc>
                <a:spcPct val="100000"/>
              </a:lnSpc>
            </a:pPr>
            <a:r>
              <a:rPr lang="fr-FR" sz="1700" b="1" strike="noStrike" spc="-1" dirty="0">
                <a:solidFill>
                  <a:srgbClr val="000000"/>
                </a:solidFill>
                <a:latin typeface="Calibri"/>
                <a:ea typeface="DejaVu Sans"/>
              </a:rPr>
              <a:t>Si le projet était tout à fait justifié dès l’origine (DAP), la réalisation sur le terrain a été inadaptée avec des conséquences désastreuses pour la biodiversité locale établie avant travaux. </a:t>
            </a:r>
            <a:endParaRPr lang="fr-FR" sz="17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193" name="CustomShape 1"/>
          <p:cNvSpPr/>
          <p:nvPr/>
        </p:nvSpPr>
        <p:spPr>
          <a:xfrm>
            <a:off x="142920" y="142920"/>
            <a:ext cx="8856720" cy="6570720"/>
          </a:xfrm>
          <a:prstGeom prst="rect">
            <a:avLst/>
          </a:prstGeom>
          <a:noFill/>
          <a:ln w="38160">
            <a:round/>
          </a:ln>
        </p:spPr>
        <p:style>
          <a:lnRef idx="0">
            <a:scrgbClr r="0" g="0" b="0"/>
          </a:lnRef>
          <a:fillRef idx="0">
            <a:scrgbClr r="0" g="0" b="0"/>
          </a:fillRef>
          <a:effectRef idx="0">
            <a:scrgbClr r="0" g="0" b="0"/>
          </a:effectRef>
          <a:fontRef idx="minor"/>
        </p:style>
        <p:txBody>
          <a:bodyPr lIns="90000" tIns="45000" rIns="90000" bIns="45000">
            <a:normAutofit fontScale="91000" lnSpcReduction="10000"/>
          </a:bodyPr>
          <a:lstStyle/>
          <a:p>
            <a:pPr marL="343080" indent="-341640">
              <a:lnSpc>
                <a:spcPct val="100000"/>
              </a:lnSpc>
              <a:spcBef>
                <a:spcPts val="320"/>
              </a:spcBef>
            </a:pPr>
            <a:r>
              <a:rPr lang="fr-FR" sz="1600" b="0" strike="noStrike" spc="-1">
                <a:solidFill>
                  <a:srgbClr val="000000"/>
                </a:solidFill>
                <a:latin typeface="Calibri"/>
                <a:ea typeface="DejaVu Sans"/>
              </a:rPr>
              <a:t>	</a:t>
            </a:r>
            <a:r>
              <a:rPr lang="fr-FR" sz="1600" b="1" strike="noStrike" spc="-1">
                <a:solidFill>
                  <a:srgbClr val="000000"/>
                </a:solidFill>
                <a:latin typeface="Calibri"/>
                <a:ea typeface="DejaVu Sans"/>
              </a:rPr>
              <a:t>INTRODUCTION</a:t>
            </a:r>
            <a:endParaRPr lang="fr-FR" sz="1600" b="0" strike="noStrike" spc="-1">
              <a:latin typeface="Arial"/>
            </a:endParaRPr>
          </a:p>
          <a:p>
            <a:pPr marL="343080" indent="-341640">
              <a:lnSpc>
                <a:spcPct val="100000"/>
              </a:lnSpc>
              <a:spcBef>
                <a:spcPts val="320"/>
              </a:spcBef>
            </a:pP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Grâce à la gestion de l'AAPPMA de l'Albarine et à l'association des différents partenaires (et plus particulièrement du syndicat de rivière), l'Albarine est depuis quelques années une rivière incontournable avec un fort pouvoir d'attraction sur sa partie amont. Ce ne sont pas moins de 72 départements et des pays étrangers comme la Suisse, la Belgique et les Pays Bas qui viennent lui rendre visite chaque année. </a:t>
            </a: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Qu'on ne s'y trompe pas, quand on travaille parallèlement sur la qualité d'eau et l'habitat piscicole, on obtient de très bons résultats attestés par des pêches d'inventaires (avant/après travaux) et tout simplement par sa fréquentation. Tout ce travail profite à l'ensemble des espèces végétales et animales.</a:t>
            </a:r>
            <a:endParaRPr lang="fr-FR" sz="1600" b="0" strike="noStrike" spc="-1">
              <a:latin typeface="Arial"/>
            </a:endParaRPr>
          </a:p>
          <a:p>
            <a:pPr marL="343080" indent="-341640" algn="just">
              <a:lnSpc>
                <a:spcPct val="100000"/>
              </a:lnSpc>
              <a:spcBef>
                <a:spcPts val="320"/>
              </a:spcBef>
            </a:pP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En 2019, le SR3A a réalisé sur la partie aval (Torcieu) le chantier du pont de la gare en partenariat avec l'AAPPMA locale qui s'est occupée des acquisitions foncières (travail de plusieurs années afin de convaincre l'ensemble des propriétaires des bienfaits du projet pour vendre). L'AAPPMA de Torcieu, propriétaire des terrains, a fait confiance au SR3A quant à la réalisation du projet. Malgré la technicité requise sur un tel chantier, l'AAPPMA de l'Albarine pourtant aguerrie et compétente sur ce type de travaux n'a pas été sollicitée et entendue (avant, pendant et après la réalisation).</a:t>
            </a:r>
            <a:endParaRPr lang="fr-FR" sz="1600" b="0" strike="noStrike" spc="-1">
              <a:latin typeface="Arial"/>
            </a:endParaRPr>
          </a:p>
          <a:p>
            <a:pPr marL="343080" indent="-341640" algn="just">
              <a:lnSpc>
                <a:spcPct val="100000"/>
              </a:lnSpc>
              <a:spcBef>
                <a:spcPts val="320"/>
              </a:spcBef>
            </a:pP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Depuis la fin du chantier, le résultat est sans appel. On se retrouve face à une rivière qui est passée du statut de rivière pérenne à celui d'intermittente (3km supplémentaires). Les conséquences sont dramatiques pour la biodiversité locale. Cet état de fait interpelle un grand nombre de personnes (promeneurs, les habitués des lieux) et soulève beaucoup d'incompréhension et même de colère.</a:t>
            </a: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Propriétaire des lieux, l'AAPPMA de Torcieu (6km) a perdu la moitié de son parcours. </a:t>
            </a: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Malgré tout, le point positif du chantier a été de mettre tout le monde d'accord sur la nécessité de retrouver un site fonctionnel qui redevienne aussi riche qu'avant.</a:t>
            </a: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Résultat : les adhérents des 2 AAPPMA ont voté à l'unanimité la fusion au 30/09/22. Une nouvelle AAPPMA est née : l'AAPPMA ALBARINE.</a:t>
            </a:r>
            <a:endParaRPr lang="fr-FR" sz="1600" b="0" strike="noStrike" spc="-1">
              <a:latin typeface="Arial"/>
            </a:endParaRPr>
          </a:p>
          <a:p>
            <a:pPr marL="343080" indent="-341640" algn="just">
              <a:lnSpc>
                <a:spcPct val="100000"/>
              </a:lnSpc>
              <a:spcBef>
                <a:spcPts val="320"/>
              </a:spcBef>
            </a:pPr>
            <a:endParaRPr lang="fr-FR" sz="1600" b="0" strike="noStrike" spc="-1">
              <a:latin typeface="Arial"/>
            </a:endParaRPr>
          </a:p>
          <a:p>
            <a:pPr marL="343080" indent="-341640" algn="just">
              <a:lnSpc>
                <a:spcPct val="100000"/>
              </a:lnSpc>
              <a:spcBef>
                <a:spcPts val="320"/>
              </a:spcBef>
            </a:pPr>
            <a:r>
              <a:rPr lang="fr-FR" sz="1600" b="0" strike="noStrike" spc="-1">
                <a:solidFill>
                  <a:srgbClr val="000000"/>
                </a:solidFill>
                <a:latin typeface="Calibri"/>
                <a:ea typeface="DejaVu Sans"/>
              </a:rPr>
              <a:t>	Aujourd'hui, notre objectif est de réaliser un bilan de ces travaux avec les partenaires du projet afin de trouver des solutions satisfaisantes pour tous et dans l'intérêt de la nature, ne l'oublions pas.</a:t>
            </a:r>
            <a:endParaRPr lang="fr-FR" sz="1600" b="0" strike="noStrike" spc="-1">
              <a:latin typeface="Arial"/>
            </a:endParaRPr>
          </a:p>
          <a:p>
            <a:pPr marL="343080" indent="-341640">
              <a:lnSpc>
                <a:spcPct val="100000"/>
              </a:lnSpc>
              <a:spcBef>
                <a:spcPts val="320"/>
              </a:spcBef>
            </a:pPr>
            <a:endParaRPr lang="fr-FR" sz="1600" b="0" strike="noStrike" spc="-1">
              <a:latin typeface="Arial"/>
            </a:endParaRPr>
          </a:p>
          <a:p>
            <a:pPr marL="343080" indent="-341640">
              <a:lnSpc>
                <a:spcPct val="100000"/>
              </a:lnSpc>
              <a:spcBef>
                <a:spcPts val="320"/>
              </a:spcBef>
            </a:pP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36" name="CustomShape 1"/>
          <p:cNvSpPr/>
          <p:nvPr/>
        </p:nvSpPr>
        <p:spPr>
          <a:xfrm>
            <a:off x="142920" y="285840"/>
            <a:ext cx="8856720" cy="41745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u="sng" strike="noStrike" spc="-1">
                <a:solidFill>
                  <a:srgbClr val="000000"/>
                </a:solidFill>
                <a:uFillTx/>
                <a:latin typeface="Calibri"/>
                <a:ea typeface="DejaVu Sans"/>
              </a:rPr>
              <a:t>IV. Conséquences des travaux.</a:t>
            </a:r>
            <a:endParaRPr lang="fr-FR" sz="2400" b="0" strike="noStrike" spc="-1">
              <a:latin typeface="Arial"/>
            </a:endParaRPr>
          </a:p>
          <a:p>
            <a:pPr>
              <a:lnSpc>
                <a:spcPct val="100000"/>
              </a:lnSpc>
            </a:pPr>
            <a:endParaRPr lang="fr-FR" sz="2400" b="0" strike="noStrike" spc="-1">
              <a:latin typeface="Arial"/>
            </a:endParaRPr>
          </a:p>
          <a:p>
            <a:pPr algn="just">
              <a:lnSpc>
                <a:spcPct val="100000"/>
              </a:lnSpc>
            </a:pPr>
            <a:r>
              <a:rPr lang="fr-FR" sz="2000" b="0" strike="noStrike" spc="-1">
                <a:solidFill>
                  <a:srgbClr val="376092"/>
                </a:solidFill>
                <a:latin typeface="Calibri"/>
                <a:ea typeface="DejaVu Sans"/>
              </a:rPr>
              <a:t> </a:t>
            </a:r>
            <a:r>
              <a:rPr lang="fr-FR" sz="2000" b="1" strike="noStrike" spc="-1">
                <a:solidFill>
                  <a:srgbClr val="376092"/>
                </a:solidFill>
                <a:latin typeface="Calibri"/>
                <a:ea typeface="DejaVu Sans"/>
              </a:rPr>
              <a:t>1. une biodiversité dégradée dans son ensemble et fortement impactée plusieurs mois de l'année.</a:t>
            </a:r>
            <a:endParaRPr lang="fr-FR" sz="2000" b="0" strike="noStrike" spc="-1">
              <a:latin typeface="Arial"/>
            </a:endParaRPr>
          </a:p>
          <a:p>
            <a:pPr algn="just">
              <a:lnSpc>
                <a:spcPct val="100000"/>
              </a:lnSpc>
            </a:pPr>
            <a:r>
              <a:rPr lang="fr-FR" sz="1800" b="0" strike="noStrike" spc="-1">
                <a:solidFill>
                  <a:srgbClr val="000000"/>
                </a:solidFill>
                <a:latin typeface="Calibri"/>
                <a:ea typeface="DejaVu Sans"/>
              </a:rPr>
              <a:t>	</a:t>
            </a:r>
            <a:r>
              <a:rPr lang="fr-FR" sz="1800" b="0" u="sng" strike="noStrike" spc="-1">
                <a:solidFill>
                  <a:srgbClr val="000000"/>
                </a:solidFill>
                <a:uFillTx/>
                <a:latin typeface="Calibri"/>
                <a:ea typeface="DejaVu Sans"/>
              </a:rPr>
              <a:t>Absence totale de frayères </a:t>
            </a:r>
            <a:r>
              <a:rPr lang="fr-FR" sz="1800" b="0" strike="noStrike" spc="-1">
                <a:solidFill>
                  <a:srgbClr val="000000"/>
                </a:solidFill>
                <a:latin typeface="Calibri"/>
                <a:ea typeface="DejaVu Sans"/>
              </a:rPr>
              <a:t>sur le tracé en question alors que l'on en dénombrait quelques dizaines auparavant, ce qui soulève encore davantage la question de la continuité écologique et du respect du cycle de reproduction des espèces phares de l'Albarine dans ce dossier. (Cf. rapport CSP/AAPPMA, relevés frayères Albarine).</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	</a:t>
            </a:r>
            <a:r>
              <a:rPr lang="fr-FR" sz="1800" b="0" u="sng" strike="noStrike" spc="-1">
                <a:solidFill>
                  <a:srgbClr val="000000"/>
                </a:solidFill>
                <a:uFillTx/>
                <a:latin typeface="Calibri"/>
                <a:ea typeface="DejaVu Sans"/>
              </a:rPr>
              <a:t>Espèces protégées menacées : </a:t>
            </a:r>
            <a:r>
              <a:rPr lang="fr-FR" sz="1800" b="0" strike="noStrike" spc="-1">
                <a:solidFill>
                  <a:srgbClr val="000000"/>
                </a:solidFill>
                <a:latin typeface="Calibri"/>
                <a:ea typeface="DejaVu Sans"/>
              </a:rPr>
              <a:t>castor réfugié dans le ruisseau du moulin de Torcieu, bergeronnette des ruisseaux, cincle plongeur, bergeronnette grise, martin-pêcheur, héron cendré, couleuvre vipérine, chauve-souris, ombre commun (convention de Bern)</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	</a:t>
            </a:r>
            <a:r>
              <a:rPr lang="fr-FR" sz="1800" b="0" u="sng" strike="noStrike" spc="-1">
                <a:solidFill>
                  <a:srgbClr val="000000"/>
                </a:solidFill>
                <a:uFillTx/>
                <a:latin typeface="Calibri"/>
                <a:ea typeface="DejaVu Sans"/>
              </a:rPr>
              <a:t>Affaiblissements répétés de la biodiversité</a:t>
            </a:r>
            <a:r>
              <a:rPr lang="fr-FR" sz="1800" b="0" strike="noStrike" spc="-1">
                <a:solidFill>
                  <a:srgbClr val="000000"/>
                </a:solidFill>
                <a:latin typeface="Calibri"/>
                <a:ea typeface="DejaVu Sans"/>
              </a:rPr>
              <a:t> par destruction des espèces vivant en milieu pérenne (invertébrés, poissons,...).</a:t>
            </a:r>
            <a:endParaRPr lang="fr-FR" sz="1800" b="0" strike="noStrike" spc="-1">
              <a:latin typeface="Arial"/>
            </a:endParaRPr>
          </a:p>
          <a:p>
            <a:pPr>
              <a:lnSpc>
                <a:spcPct val="100000"/>
              </a:lnSpc>
            </a:pPr>
            <a:endParaRPr lang="fr-FR" sz="1800" b="0" strike="noStrike" spc="-1">
              <a:latin typeface="Arial"/>
            </a:endParaRPr>
          </a:p>
        </p:txBody>
      </p:sp>
      <p:pic>
        <p:nvPicPr>
          <p:cNvPr id="237" name="Picture 2"/>
          <p:cNvPicPr/>
          <p:nvPr/>
        </p:nvPicPr>
        <p:blipFill>
          <a:blip r:embed="rId2"/>
          <a:stretch/>
        </p:blipFill>
        <p:spPr>
          <a:xfrm>
            <a:off x="4714920" y="4429080"/>
            <a:ext cx="4284720" cy="2284560"/>
          </a:xfrm>
          <a:prstGeom prst="rect">
            <a:avLst/>
          </a:prstGeom>
          <a:ln>
            <a:noFill/>
          </a:ln>
        </p:spPr>
      </p:pic>
      <p:pic>
        <p:nvPicPr>
          <p:cNvPr id="238" name="Picture 2"/>
          <p:cNvPicPr/>
          <p:nvPr/>
        </p:nvPicPr>
        <p:blipFill>
          <a:blip r:embed="rId3"/>
          <a:stretch/>
        </p:blipFill>
        <p:spPr>
          <a:xfrm>
            <a:off x="142920" y="4429080"/>
            <a:ext cx="4975200" cy="2275200"/>
          </a:xfrm>
          <a:prstGeom prst="rect">
            <a:avLst/>
          </a:prstGeom>
          <a:ln w="38160">
            <a:solidFill>
              <a:schemeClr val="tx1"/>
            </a:solidFill>
            <a:round/>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39" name="CustomShape 1"/>
          <p:cNvSpPr/>
          <p:nvPr/>
        </p:nvSpPr>
        <p:spPr>
          <a:xfrm>
            <a:off x="142920" y="142920"/>
            <a:ext cx="8856720" cy="6570720"/>
          </a:xfrm>
          <a:prstGeom prst="rect">
            <a:avLst/>
          </a:prstGeom>
          <a:solidFill>
            <a:srgbClr val="C4BD97"/>
          </a:solidFill>
          <a:ln w="3810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100000"/>
              </a:lnSpc>
              <a:spcBef>
                <a:spcPts val="561"/>
              </a:spcBef>
            </a:pPr>
            <a:r>
              <a:rPr lang="fr-FR" sz="2800" b="1" i="1" strike="noStrike" spc="-1" baseline="30000" dirty="0">
                <a:solidFill>
                  <a:srgbClr val="000000"/>
                </a:solidFill>
                <a:latin typeface="Calibri"/>
                <a:ea typeface="DejaVu Sans"/>
              </a:rPr>
              <a:t>	</a:t>
            </a:r>
            <a:endParaRPr lang="fr-FR" sz="2800" b="0" strike="noStrike" spc="-1" dirty="0">
              <a:latin typeface="Arial"/>
            </a:endParaRPr>
          </a:p>
          <a:p>
            <a:pPr marL="343080" indent="-341640">
              <a:lnSpc>
                <a:spcPct val="100000"/>
              </a:lnSpc>
              <a:spcBef>
                <a:spcPts val="561"/>
              </a:spcBef>
            </a:pPr>
            <a:r>
              <a:rPr lang="fr-FR" sz="2800" b="1" i="1" strike="noStrike" spc="-1" baseline="30000" dirty="0">
                <a:solidFill>
                  <a:srgbClr val="000000"/>
                </a:solidFill>
                <a:latin typeface="Calibri"/>
                <a:ea typeface="DejaVu Sans"/>
              </a:rPr>
              <a:t>	</a:t>
            </a:r>
            <a:r>
              <a:rPr lang="fr-FR" sz="2200" b="1" i="1" strike="noStrike" spc="-1" dirty="0">
                <a:solidFill>
                  <a:srgbClr val="376092"/>
                </a:solidFill>
                <a:latin typeface="Calibri"/>
                <a:ea typeface="DejaVu Sans"/>
              </a:rPr>
              <a:t>Non respect de la directive cadre européenne du bon état écologique des rivières.</a:t>
            </a:r>
            <a:endParaRPr lang="fr-FR" sz="2200" b="0" strike="noStrike" spc="-1" dirty="0">
              <a:latin typeface="Arial"/>
            </a:endParaRPr>
          </a:p>
          <a:p>
            <a:pPr marL="343080" indent="-341640" algn="just">
              <a:lnSpc>
                <a:spcPct val="100000"/>
              </a:lnSpc>
              <a:spcBef>
                <a:spcPts val="561"/>
              </a:spcBef>
            </a:pPr>
            <a:r>
              <a:rPr lang="fr-FR" sz="1800" b="0" strike="noStrike" spc="-1" dirty="0">
                <a:solidFill>
                  <a:srgbClr val="000000"/>
                </a:solidFill>
                <a:latin typeface="Calibri"/>
                <a:ea typeface="DejaVu Sans"/>
              </a:rPr>
              <a:t>	Le SDAGE, déclinaison nationale de la Directive Cadre Européenne, oblige des résultats en 2027, date </a:t>
            </a:r>
            <a:r>
              <a:rPr lang="fr-FR" sz="1800" b="0" strike="noStrike" spc="-1" dirty="0" err="1">
                <a:solidFill>
                  <a:srgbClr val="000000"/>
                </a:solidFill>
                <a:latin typeface="Calibri"/>
                <a:ea typeface="DejaVu Sans"/>
              </a:rPr>
              <a:t>butoire</a:t>
            </a:r>
            <a:r>
              <a:rPr lang="fr-FR" sz="1800" b="0" strike="noStrike" spc="-1" dirty="0">
                <a:solidFill>
                  <a:srgbClr val="000000"/>
                </a:solidFill>
                <a:latin typeface="Calibri"/>
                <a:ea typeface="DejaVu Sans"/>
              </a:rPr>
              <a:t> donnée à la France. </a:t>
            </a:r>
            <a:endParaRPr lang="fr-FR" sz="1800" b="0" strike="noStrike" spc="-1" dirty="0">
              <a:latin typeface="Arial"/>
            </a:endParaRPr>
          </a:p>
          <a:p>
            <a:pPr marL="343080" indent="-341640" algn="just">
              <a:lnSpc>
                <a:spcPct val="100000"/>
              </a:lnSpc>
              <a:spcBef>
                <a:spcPts val="360"/>
              </a:spcBef>
            </a:pPr>
            <a:r>
              <a:rPr lang="fr-FR" sz="1800" b="0" strike="noStrike" spc="-1" dirty="0">
                <a:solidFill>
                  <a:srgbClr val="000000"/>
                </a:solidFill>
                <a:latin typeface="Calibri"/>
                <a:ea typeface="DejaVu Sans"/>
              </a:rPr>
              <a:t>	Cela rend obligatoire l'amélioration des 4 facteurs indiqués comme essentiels : </a:t>
            </a:r>
            <a:r>
              <a:rPr lang="fr-FR" sz="1800" b="1" strike="noStrike" spc="-1" dirty="0">
                <a:solidFill>
                  <a:srgbClr val="000000"/>
                </a:solidFill>
                <a:latin typeface="Calibri"/>
                <a:ea typeface="DejaVu Sans"/>
              </a:rPr>
              <a:t>le</a:t>
            </a:r>
            <a:r>
              <a:rPr lang="fr-FR" sz="1800" b="0" strike="noStrike" spc="-1" dirty="0">
                <a:solidFill>
                  <a:srgbClr val="000000"/>
                </a:solidFill>
                <a:latin typeface="Calibri"/>
                <a:ea typeface="DejaVu Sans"/>
              </a:rPr>
              <a:t> </a:t>
            </a:r>
            <a:r>
              <a:rPr lang="fr-FR" sz="1800" b="1" strike="noStrike" spc="-1" dirty="0">
                <a:solidFill>
                  <a:srgbClr val="000000"/>
                </a:solidFill>
                <a:latin typeface="Calibri"/>
                <a:ea typeface="DejaVu Sans"/>
              </a:rPr>
              <a:t>phytoplancton, les </a:t>
            </a:r>
            <a:r>
              <a:rPr lang="fr-FR" sz="1800" b="1" strike="noStrike" spc="-1" dirty="0" err="1">
                <a:solidFill>
                  <a:srgbClr val="000000"/>
                </a:solidFill>
                <a:latin typeface="Calibri"/>
                <a:ea typeface="DejaVu Sans"/>
              </a:rPr>
              <a:t>macrophytes</a:t>
            </a:r>
            <a:r>
              <a:rPr lang="fr-FR" sz="1800" b="1" strike="noStrike" spc="-1" dirty="0">
                <a:solidFill>
                  <a:srgbClr val="000000"/>
                </a:solidFill>
                <a:latin typeface="Calibri"/>
                <a:ea typeface="DejaVu Sans"/>
              </a:rPr>
              <a:t>, les invertébrés et les poissons </a:t>
            </a:r>
            <a:r>
              <a:rPr lang="fr-FR" sz="1800" b="0" strike="noStrike" spc="-1" dirty="0">
                <a:solidFill>
                  <a:srgbClr val="000000"/>
                </a:solidFill>
                <a:latin typeface="Calibri"/>
                <a:ea typeface="DejaVu Sans"/>
              </a:rPr>
              <a:t>et seulement ces 4 facteurs (CF Annexe 3 diaporama).</a:t>
            </a:r>
            <a:endParaRPr lang="fr-FR" sz="1800" b="0" strike="noStrike" spc="-1" dirty="0">
              <a:latin typeface="Arial"/>
            </a:endParaRPr>
          </a:p>
          <a:p>
            <a:pPr marL="343080" indent="-341640" algn="just">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Des facteurs qui peuvent être améliorés via 3 grands principes :  </a:t>
            </a:r>
            <a:r>
              <a:rPr lang="fr-FR" sz="1800" b="1" strike="noStrike" spc="-1" dirty="0">
                <a:solidFill>
                  <a:srgbClr val="000000"/>
                </a:solidFill>
                <a:latin typeface="Calibri"/>
                <a:ea typeface="DejaVu Sans"/>
              </a:rPr>
              <a:t>la qualité physico- chimique, la continuité écologique et la restauration </a:t>
            </a:r>
            <a:r>
              <a:rPr lang="fr-FR" sz="1800" b="1" strike="noStrike" spc="-1" dirty="0" err="1">
                <a:solidFill>
                  <a:srgbClr val="000000"/>
                </a:solidFill>
                <a:latin typeface="Calibri"/>
                <a:ea typeface="DejaVu Sans"/>
              </a:rPr>
              <a:t>hydromorphologique</a:t>
            </a:r>
            <a:r>
              <a:rPr lang="fr-FR" sz="1800" b="0" strike="noStrike" spc="-1" dirty="0">
                <a:solidFill>
                  <a:srgbClr val="000000"/>
                </a:solidFill>
                <a:latin typeface="Calibri"/>
                <a:ea typeface="DejaVu Sans"/>
              </a:rPr>
              <a:t>. Mais avec toujours en ligne de mire les poissons. Il n'est nullement mentionné d'autres espèces, même si ces travaux engendrent des autres gains biologiques.</a:t>
            </a:r>
            <a:endParaRPr lang="fr-FR" sz="1800" b="0" strike="noStrike" spc="-1" dirty="0">
              <a:latin typeface="Arial"/>
            </a:endParaRPr>
          </a:p>
          <a:p>
            <a:pPr marL="343080" indent="-341640" algn="just">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Donc en prenant en compte un des facteurs principal “poisson”, on est dans l'obligation d'inclure dans le mouvement hydraulique du nouveau tracé, tout ce qui se réfère dans une rivière qui permet d'aboutir aux garanties de biomasses conformes. Et cette conformité se traduit de manière inexorable par la dynamique de la rivière qui comprend fosses, radiers, pérennité, habitats minéral et végétal. </a:t>
            </a:r>
            <a:endParaRPr lang="fr-FR" sz="1800" b="0" strike="noStrike" spc="-1" dirty="0">
              <a:latin typeface="Arial"/>
            </a:endParaRPr>
          </a:p>
          <a:p>
            <a:pPr marL="343080" indent="-341640" algn="just">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Et </a:t>
            </a:r>
            <a:r>
              <a:rPr lang="fr-FR" sz="1800" b="1" strike="noStrike" spc="-1" dirty="0">
                <a:solidFill>
                  <a:srgbClr val="000000"/>
                </a:solidFill>
                <a:latin typeface="Calibri"/>
                <a:ea typeface="DejaVu Sans"/>
              </a:rPr>
              <a:t>cette obligation de résultats doit être effective le plus rapidement possible. C'est l'obligation qui en est faite et prouve l'intégration nécessaire de tout le dynamisme écologique. Les travaux, une fois terminés, doivent être en mesure d'apporter du résultat et non qu'un effet de moyens</a:t>
            </a:r>
            <a:r>
              <a:rPr lang="fr-FR" sz="1800" b="0" strike="noStrike" spc="-1" dirty="0">
                <a:solidFill>
                  <a:srgbClr val="000000"/>
                </a:solidFill>
                <a:latin typeface="Calibri"/>
                <a:ea typeface="DejaVu Sans"/>
              </a:rPr>
              <a:t>.</a:t>
            </a:r>
            <a:endParaRPr lang="fr-FR"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0" name="CustomShape 1"/>
          <p:cNvSpPr/>
          <p:nvPr/>
        </p:nvSpPr>
        <p:spPr>
          <a:xfrm>
            <a:off x="214200" y="142920"/>
            <a:ext cx="8785440" cy="6570720"/>
          </a:xfrm>
          <a:prstGeom prst="rect">
            <a:avLst/>
          </a:prstGeom>
          <a:solidFill>
            <a:srgbClr val="C4BD97"/>
          </a:solidFill>
          <a:ln w="3810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1640">
              <a:lnSpc>
                <a:spcPct val="100000"/>
              </a:lnSpc>
              <a:spcBef>
                <a:spcPts val="519"/>
              </a:spcBef>
            </a:pPr>
            <a:r>
              <a:rPr lang="fr-FR" sz="2600" b="1" i="1" strike="noStrike" spc="-1" baseline="30000" dirty="0">
                <a:solidFill>
                  <a:srgbClr val="000000"/>
                </a:solidFill>
                <a:latin typeface="Calibri"/>
                <a:ea typeface="DejaVu Sans"/>
              </a:rPr>
              <a:t>	</a:t>
            </a:r>
            <a:endParaRPr lang="fr-FR" sz="2600" b="0" strike="noStrike" spc="-1" dirty="0">
              <a:latin typeface="Arial"/>
            </a:endParaRPr>
          </a:p>
          <a:p>
            <a:pPr marL="343080" indent="-341640">
              <a:lnSpc>
                <a:spcPct val="100000"/>
              </a:lnSpc>
              <a:spcBef>
                <a:spcPts val="601"/>
              </a:spcBef>
            </a:pPr>
            <a:r>
              <a:rPr lang="fr-FR" sz="3000" b="1" i="1" strike="noStrike" spc="-1" baseline="30000" dirty="0">
                <a:solidFill>
                  <a:srgbClr val="376092"/>
                </a:solidFill>
                <a:latin typeface="Calibri"/>
                <a:ea typeface="DejaVu Sans"/>
              </a:rPr>
              <a:t>Ce qui sous entend plusieurs aspects…</a:t>
            </a:r>
            <a:endParaRPr lang="fr-FR" sz="3000" b="0" strike="noStrike" spc="-1" dirty="0">
              <a:latin typeface="Arial"/>
            </a:endParaRPr>
          </a:p>
          <a:p>
            <a:pPr marL="343080" indent="-341640">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La nécessité de réaliser un suivi piscicole passant à minima par une pêche d’inventaire avant et après travaux pour en mesurer l’impact.</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Que la restauration qualifié de R1 est une action concrète et directe pour l'augmentation des biomasses de poissons au vu de la DCE et est avec certitude une renaturation au vu des résultats que l'on obtient en terme de biomasse.</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Que la dynamique des populations de poissons est un élément de base non compressible et indiscutable dans le cadre de la restauration des cours d'eau.</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Qu'un projet de continuité écologique qui aurait pour effet l'effacement d'un seuil, ne doit pas occulter les biomasses de poissons au droit du seuil. Des biomasses qui doivent rester conformes après effacement et qui sous-entend l'habitat nécessaire pour y parvenir. Loin des discours du “on va laisser faire la nature” ou du “les pêcheurs avec leurs poissons...”</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Qu'un projet de restauration hydro-morphologique se doit d'intégrer les classes d'âges, d'abondances, de structures piscicoles qui permet, in fine, de classer, aux yeux de la DCE, le secteur en bon état.</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0" strike="noStrike" spc="-1" dirty="0">
                <a:solidFill>
                  <a:srgbClr val="000000"/>
                </a:solidFill>
                <a:latin typeface="Calibri"/>
                <a:ea typeface="DejaVu Sans"/>
              </a:rPr>
              <a:t>Que la politique menée par l'</a:t>
            </a:r>
            <a:r>
              <a:rPr lang="fr-FR" sz="1800" b="0" strike="noStrike" spc="-1" dirty="0" err="1">
                <a:solidFill>
                  <a:srgbClr val="000000"/>
                </a:solidFill>
                <a:latin typeface="Calibri"/>
                <a:ea typeface="DejaVu Sans"/>
              </a:rPr>
              <a:t>aappma</a:t>
            </a:r>
            <a:r>
              <a:rPr lang="fr-FR" sz="1800" b="0" strike="noStrike" spc="-1" dirty="0">
                <a:solidFill>
                  <a:srgbClr val="000000"/>
                </a:solidFill>
                <a:latin typeface="Calibri"/>
                <a:ea typeface="DejaVu Sans"/>
              </a:rPr>
              <a:t> depuis 30 ans est bien dans la logique de la DCE, et que le fait d'avoir inclus tous les paramètres physiques et biologiques comme elle l'a fait, a fait ses preuves, et prouve que les biomasses de poissons ne peuvent être conformes que si on intègre l'ensemble des éléments interdépendants.</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Que le fait que l'</a:t>
            </a:r>
            <a:r>
              <a:rPr lang="fr-FR" sz="1800" b="1" strike="noStrike" spc="-1" dirty="0" err="1">
                <a:solidFill>
                  <a:srgbClr val="000000"/>
                </a:solidFill>
                <a:latin typeface="Calibri"/>
                <a:ea typeface="DejaVu Sans"/>
              </a:rPr>
              <a:t>aappma</a:t>
            </a:r>
            <a:r>
              <a:rPr lang="fr-FR" sz="1800" b="1" strike="noStrike" spc="-1" dirty="0">
                <a:solidFill>
                  <a:srgbClr val="000000"/>
                </a:solidFill>
                <a:latin typeface="Calibri"/>
                <a:ea typeface="DejaVu Sans"/>
              </a:rPr>
              <a:t> ait travaillé sur une base “poisson” était le bon levier pour aboutir au bon état écologique.</a:t>
            </a: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Que désormais, sous couvert de la directive cadre, il pourra être mentionné dans l'élaboration des futurs projets, et surtout sur l'aspect intrinsèque des enquêtes publiques, qu'outre les espèces protégées qui génèrent davantage d'aspects écologiques aux yeux du gestionnaire que les poissons, que ces derniers sont une des priorités incontournables pour l'acceptation de futurs travaux.</a:t>
            </a:r>
            <a:endParaRPr lang="fr-FR" sz="1800" b="0" strike="noStrike" spc="-1" dirty="0">
              <a:latin typeface="Arial"/>
            </a:endParaRPr>
          </a:p>
          <a:p>
            <a:pPr>
              <a:lnSpc>
                <a:spcPct val="100000"/>
              </a:lnSpc>
              <a:spcBef>
                <a:spcPts val="360"/>
              </a:spcBef>
            </a:pPr>
            <a:endParaRPr lang="fr-FR" sz="1800" b="0" strike="noStrike" spc="-1" dirty="0">
              <a:latin typeface="Arial"/>
            </a:endParaRPr>
          </a:p>
          <a:p>
            <a:pPr>
              <a:lnSpc>
                <a:spcPct val="100000"/>
              </a:lnSpc>
              <a:spcBef>
                <a:spcPts val="360"/>
              </a:spcBef>
            </a:pPr>
            <a:endParaRPr lang="fr-FR"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1" name="CustomShape 1"/>
          <p:cNvSpPr/>
          <p:nvPr/>
        </p:nvSpPr>
        <p:spPr>
          <a:xfrm>
            <a:off x="428760" y="142920"/>
            <a:ext cx="8356680" cy="65437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2000" b="1" strike="noStrike" spc="-1">
                <a:solidFill>
                  <a:srgbClr val="376092"/>
                </a:solidFill>
                <a:latin typeface="Calibri"/>
                <a:ea typeface="DejaVu Sans"/>
              </a:rPr>
              <a:t>2. Un lieu de détente qui a perdu beaucoup de son intérêt avec un désert de cailloux l'été combinée à une acceptation sociale difficile quant à la perte d’une ressource précieuse. </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2000" b="1" u="sng" strike="noStrike" spc="-1">
                <a:solidFill>
                  <a:srgbClr val="376092"/>
                </a:solidFill>
                <a:uFillTx/>
                <a:latin typeface="Calibri"/>
                <a:ea typeface="DejaVu Sans"/>
              </a:rPr>
              <a:t>3. Un préjudice important pour les pêcheurs à travers :</a:t>
            </a:r>
            <a:endParaRPr lang="fr-FR" sz="2000" b="0" strike="noStrike" spc="-1">
              <a:latin typeface="Arial"/>
            </a:endParaRPr>
          </a:p>
          <a:p>
            <a:pPr>
              <a:lnSpc>
                <a:spcPct val="100000"/>
              </a:lnSpc>
            </a:pPr>
            <a:endParaRPr lang="fr-FR" sz="2000" b="0" strike="noStrike" spc="-1">
              <a:latin typeface="Arial"/>
            </a:endParaRPr>
          </a:p>
          <a:p>
            <a:pPr>
              <a:lnSpc>
                <a:spcPct val="100000"/>
              </a:lnSpc>
            </a:pPr>
            <a:r>
              <a:rPr lang="fr-FR" sz="1600" b="0" strike="noStrike" spc="-1">
                <a:solidFill>
                  <a:srgbClr val="000000"/>
                </a:solidFill>
                <a:latin typeface="Calibri"/>
                <a:ea typeface="DejaVu Sans"/>
              </a:rPr>
              <a:t>- </a:t>
            </a:r>
            <a:r>
              <a:rPr lang="fr-FR" sz="1600" b="1" strike="noStrike" spc="-1">
                <a:solidFill>
                  <a:srgbClr val="000000"/>
                </a:solidFill>
                <a:latin typeface="Calibri"/>
                <a:ea typeface="DejaVu Sans"/>
              </a:rPr>
              <a:t>Une pratique halieutique limitée à 3 mois de l’année</a:t>
            </a:r>
            <a:r>
              <a:rPr lang="fr-FR" sz="1600" b="0" strike="noStrike" spc="-1">
                <a:solidFill>
                  <a:srgbClr val="000000"/>
                </a:solidFill>
                <a:latin typeface="Calibri"/>
                <a:ea typeface="DejaVu Sans"/>
              </a:rPr>
              <a:t> en 2019, 2020, et 2022 alors que l’AAPPMA de Torcieu est propriétaire du site et paye des baux de location en zone aval.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600" b="0" strike="noStrike" spc="-1">
                <a:solidFill>
                  <a:srgbClr val="000000"/>
                </a:solidFill>
                <a:latin typeface="Calibri"/>
                <a:ea typeface="DejaVu Sans"/>
              </a:rPr>
              <a:t>-</a:t>
            </a:r>
            <a:r>
              <a:rPr lang="fr-FR" sz="1600" b="1" strike="noStrike" spc="-1">
                <a:solidFill>
                  <a:srgbClr val="000000"/>
                </a:solidFill>
                <a:latin typeface="Calibri"/>
                <a:ea typeface="DejaVu Sans"/>
              </a:rPr>
              <a:t> Une perte d’intérêt halieutique du fait de l ’appauvrissement important de l'habitat piscicole sur site et sur 2km en aval des travaux</a:t>
            </a:r>
            <a:r>
              <a:rPr lang="fr-FR" sz="1600" b="0" strike="noStrike" spc="-1">
                <a:solidFill>
                  <a:srgbClr val="000000"/>
                </a:solidFill>
                <a:latin typeface="Calibri"/>
                <a:ea typeface="DejaVu Sans"/>
              </a:rPr>
              <a:t> (forte dévalaison des alluvions qui ont colmaté les habitats). Les ventes de cartes de pêches ont fortement baissé sur Torcieu.</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 </a:t>
            </a:r>
            <a:r>
              <a:rPr lang="fr-FR" sz="1600" b="1" strike="noStrike" spc="-1">
                <a:solidFill>
                  <a:srgbClr val="000000"/>
                </a:solidFill>
                <a:latin typeface="Calibri"/>
                <a:ea typeface="DejaVu Sans"/>
              </a:rPr>
              <a:t>Une forte sollicitation des pêcheurs sans compensation financière depuis 2019</a:t>
            </a:r>
            <a:r>
              <a:rPr lang="fr-FR" sz="1600" b="0" strike="noStrike" spc="-1">
                <a:solidFill>
                  <a:srgbClr val="000000"/>
                </a:solidFill>
                <a:latin typeface="Calibri"/>
                <a:ea typeface="DejaVu Sans"/>
              </a:rPr>
              <a:t> : avec un secteur intermittent prolongé de 3 km et un asséchement plus rapide en aval, seuls les pêcheurs assurent la surveillance afin de sauver un maximum de poissons condamnés. En 2022, l’AAPPMA a réalisé une surveillance quotidienne entre le 26/03/2022 et le 11/08/2022 (4 mois et demi). Résultat : 40 000 poissons sauvés par la Fédération avec l’appui des AAPPMA de l’Albarine à travers 15 pêches de sauvetage.</a:t>
            </a: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8 sauvetages et de nombreuses journées de surveillance auraient été évitées si les travaux n’avaient pas eu lieu. Ce scénario va se répéter chaque année tant que le site ne sera pas viable. Le bénévolat a ses limites...</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1" strike="noStrike" spc="-1">
                <a:solidFill>
                  <a:srgbClr val="000000"/>
                </a:solidFill>
                <a:latin typeface="Calibri"/>
                <a:ea typeface="DejaVu Sans"/>
              </a:rPr>
              <a:t>Par ailleurs, seule l’AAPPMA réalise un suivi des travaux alors qu’un programme de suivis ambitieux était prévu dans le DAP (Cf. annexe).</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2" name="CustomShape 1"/>
          <p:cNvSpPr/>
          <p:nvPr/>
        </p:nvSpPr>
        <p:spPr>
          <a:xfrm>
            <a:off x="142844" y="714356"/>
            <a:ext cx="8785396" cy="5784745"/>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400" b="1" u="sng" strike="noStrike" spc="-1" dirty="0">
                <a:solidFill>
                  <a:srgbClr val="000000"/>
                </a:solidFill>
                <a:uFillTx/>
                <a:latin typeface="Calibri"/>
                <a:ea typeface="DejaVu Sans"/>
              </a:rPr>
              <a:t>V. Les attentes de l'AAPPMA ALBARINE</a:t>
            </a:r>
            <a:endParaRPr lang="fr-FR" sz="2400" b="0" strike="noStrike" spc="-1" dirty="0">
              <a:latin typeface="Arial"/>
            </a:endParaRPr>
          </a:p>
          <a:p>
            <a:pPr>
              <a:lnSpc>
                <a:spcPct val="100000"/>
              </a:lnSpc>
            </a:pPr>
            <a:endParaRPr lang="fr-FR" sz="2400" b="0" strike="noStrike" spc="-1" dirty="0">
              <a:latin typeface="Arial"/>
            </a:endParaRPr>
          </a:p>
          <a:p>
            <a:pPr algn="just">
              <a:lnSpc>
                <a:spcPct val="100000"/>
              </a:lnSpc>
            </a:pPr>
            <a:r>
              <a:rPr lang="fr-FR" sz="1400" b="1" strike="noStrike" spc="-1" dirty="0">
                <a:solidFill>
                  <a:srgbClr val="C00000"/>
                </a:solidFill>
                <a:latin typeface="Calibri"/>
                <a:ea typeface="DejaVu Sans"/>
              </a:rPr>
              <a:t>1 – Reprise du projet dans sa globalité afin de répondre aux objectifs initiaux et respecter la </a:t>
            </a:r>
            <a:r>
              <a:rPr lang="fr-FR" sz="1400" b="1" strike="noStrike" spc="-1" dirty="0" smtClean="0">
                <a:solidFill>
                  <a:srgbClr val="C00000"/>
                </a:solidFill>
                <a:latin typeface="Calibri"/>
                <a:ea typeface="DejaVu Sans"/>
              </a:rPr>
              <a:t>DCE. Ce qui n’interdit pas de se poser la question et d’élaborer une étude sur le fait de renvoyer la rivière dans son ancien tracé avant son détournement  en 1880. C’est un élément qui a ici tout son sens, notamment vis-à -vis de l’importante problématique d’assèchement.</a:t>
            </a:r>
            <a:endParaRPr lang="fr-FR" sz="1400" b="0" strike="noStrike" spc="-1" dirty="0">
              <a:solidFill>
                <a:srgbClr val="C00000"/>
              </a:solidFill>
              <a:latin typeface="Arial"/>
            </a:endParaRPr>
          </a:p>
          <a:p>
            <a:pPr algn="just">
              <a:lnSpc>
                <a:spcPct val="100000"/>
              </a:lnSpc>
            </a:pPr>
            <a:endParaRPr lang="fr-FR" sz="1400" b="0" strike="noStrike" spc="-1" dirty="0">
              <a:solidFill>
                <a:srgbClr val="C00000"/>
              </a:solidFill>
              <a:latin typeface="Arial"/>
            </a:endParaRPr>
          </a:p>
          <a:p>
            <a:pPr algn="just">
              <a:lnSpc>
                <a:spcPct val="100000"/>
              </a:lnSpc>
            </a:pPr>
            <a:r>
              <a:rPr lang="fr-FR" sz="1400" b="1" strike="noStrike" spc="-1" dirty="0">
                <a:solidFill>
                  <a:srgbClr val="C00000"/>
                </a:solidFill>
                <a:latin typeface="Calibri"/>
                <a:ea typeface="DejaVu Sans"/>
              </a:rPr>
              <a:t>2 - Compenser les préjudices passés et futurs subis par le milieu et l’AAPPMA en finançant des </a:t>
            </a:r>
            <a:r>
              <a:rPr lang="fr-FR" sz="1400" b="1" u="sng" strike="noStrike" spc="-1" dirty="0">
                <a:solidFill>
                  <a:srgbClr val="C00000"/>
                </a:solidFill>
                <a:uFillTx/>
                <a:latin typeface="Calibri"/>
                <a:ea typeface="DejaVu Sans"/>
              </a:rPr>
              <a:t>travaux d'habitats piscicoles</a:t>
            </a:r>
            <a:r>
              <a:rPr lang="fr-FR" sz="1400" b="1" strike="noStrike" spc="-1" dirty="0">
                <a:solidFill>
                  <a:srgbClr val="C00000"/>
                </a:solidFill>
                <a:latin typeface="Calibri"/>
                <a:ea typeface="DejaVu Sans"/>
              </a:rPr>
              <a:t> sur les zones pérennes peu peuplées.</a:t>
            </a:r>
            <a:endParaRPr lang="fr-FR" sz="1400" b="0" strike="noStrike" spc="-1" dirty="0">
              <a:solidFill>
                <a:srgbClr val="C00000"/>
              </a:solidFill>
              <a:latin typeface="Arial"/>
            </a:endParaRPr>
          </a:p>
          <a:p>
            <a:pPr algn="just">
              <a:lnSpc>
                <a:spcPct val="100000"/>
              </a:lnSpc>
            </a:pPr>
            <a:endParaRPr lang="fr-FR" sz="1400" b="0" strike="noStrike" spc="-1" dirty="0">
              <a:latin typeface="Arial"/>
            </a:endParaRPr>
          </a:p>
          <a:p>
            <a:pPr algn="just">
              <a:lnSpc>
                <a:spcPct val="100000"/>
              </a:lnSpc>
            </a:pPr>
            <a:r>
              <a:rPr lang="fr-FR" sz="1400" b="0" strike="noStrike" spc="-1" dirty="0">
                <a:solidFill>
                  <a:srgbClr val="000000"/>
                </a:solidFill>
                <a:latin typeface="Calibri"/>
                <a:ea typeface="DejaVu Sans"/>
              </a:rPr>
              <a:t>Ex : </a:t>
            </a:r>
            <a:r>
              <a:rPr lang="fr-FR" sz="1400" b="0" u="sng" strike="noStrike" spc="-1" dirty="0">
                <a:solidFill>
                  <a:srgbClr val="000000"/>
                </a:solidFill>
                <a:uFillTx/>
                <a:latin typeface="Calibri"/>
                <a:ea typeface="DejaVu Sans"/>
              </a:rPr>
              <a:t>Inventaire piscicole INRAE 8 juin 2021, aval du pont D1504</a:t>
            </a:r>
            <a:r>
              <a:rPr lang="fr-FR" sz="1400" b="0" strike="noStrike" spc="-1" dirty="0">
                <a:solidFill>
                  <a:srgbClr val="000000"/>
                </a:solidFill>
                <a:latin typeface="Calibri"/>
                <a:ea typeface="DejaVu Sans"/>
              </a:rPr>
              <a:t> (800 m en amont du projet de </a:t>
            </a:r>
            <a:r>
              <a:rPr lang="fr-FR" sz="1400" b="0" strike="noStrike" spc="-1" dirty="0" err="1">
                <a:solidFill>
                  <a:srgbClr val="000000"/>
                </a:solidFill>
                <a:latin typeface="Calibri"/>
                <a:ea typeface="DejaVu Sans"/>
              </a:rPr>
              <a:t>Torcieu</a:t>
            </a:r>
            <a:r>
              <a:rPr lang="fr-FR" sz="1400" b="0" strike="noStrike" spc="-1" dirty="0">
                <a:solidFill>
                  <a:srgbClr val="000000"/>
                </a:solidFill>
                <a:latin typeface="Calibri"/>
                <a:ea typeface="DejaVu Sans"/>
              </a:rPr>
              <a:t>) : sur 150 m de rivière (surface de 2700m2), seules 28 truites recensées dont 3 géniteurs (28, 29 et 32 cm, dont une truite issue de pisciculture).</a:t>
            </a:r>
            <a:endParaRPr lang="fr-FR" sz="1400" b="0" strike="noStrike" spc="-1" dirty="0">
              <a:latin typeface="Arial"/>
            </a:endParaRPr>
          </a:p>
          <a:p>
            <a:pPr algn="just">
              <a:lnSpc>
                <a:spcPct val="100000"/>
              </a:lnSpc>
            </a:pPr>
            <a:r>
              <a:rPr lang="fr-FR" sz="1400" b="0" strike="noStrike" spc="-1" dirty="0">
                <a:solidFill>
                  <a:srgbClr val="000000"/>
                </a:solidFill>
                <a:latin typeface="Calibri"/>
                <a:ea typeface="DejaVu Sans"/>
              </a:rPr>
              <a:t>Ex :</a:t>
            </a:r>
            <a:r>
              <a:rPr lang="fr-FR" sz="1400" b="0" u="sng" strike="noStrike" spc="-1" dirty="0">
                <a:solidFill>
                  <a:srgbClr val="000000"/>
                </a:solidFill>
                <a:uFillTx/>
                <a:latin typeface="Calibri"/>
                <a:ea typeface="DejaVu Sans"/>
              </a:rPr>
              <a:t> Inventaire piscicole Fédération septembre 2021 confluence aval de la Câline</a:t>
            </a:r>
            <a:r>
              <a:rPr lang="fr-FR" sz="1400" b="0" strike="noStrike" spc="-1" dirty="0">
                <a:solidFill>
                  <a:srgbClr val="000000"/>
                </a:solidFill>
                <a:latin typeface="Calibri"/>
                <a:ea typeface="DejaVu Sans"/>
              </a:rPr>
              <a:t> (3 km amont du projet de </a:t>
            </a:r>
            <a:r>
              <a:rPr lang="fr-FR" sz="1400" b="0" strike="noStrike" spc="-1" dirty="0" err="1">
                <a:solidFill>
                  <a:srgbClr val="000000"/>
                </a:solidFill>
                <a:latin typeface="Calibri"/>
                <a:ea typeface="DejaVu Sans"/>
              </a:rPr>
              <a:t>Torcieu</a:t>
            </a:r>
            <a:r>
              <a:rPr lang="fr-FR" sz="1400" b="0" strike="noStrike" spc="-1" dirty="0">
                <a:solidFill>
                  <a:srgbClr val="000000"/>
                </a:solidFill>
                <a:latin typeface="Calibri"/>
                <a:ea typeface="DejaVu Sans"/>
              </a:rPr>
              <a:t>) septembre 2021 : sur 203 m de rivière (surface 3248m2), seules 66 truites dont 2 géniteurs.</a:t>
            </a:r>
            <a:endParaRPr lang="fr-FR" sz="1400" b="0" strike="noStrike" spc="-1" dirty="0">
              <a:latin typeface="Arial"/>
            </a:endParaRPr>
          </a:p>
          <a:p>
            <a:pPr algn="just">
              <a:lnSpc>
                <a:spcPct val="100000"/>
              </a:lnSpc>
            </a:pPr>
            <a:endParaRPr lang="fr-FR" sz="1400" b="0" strike="noStrike" spc="-1" dirty="0">
              <a:latin typeface="Arial"/>
            </a:endParaRPr>
          </a:p>
          <a:p>
            <a:pPr algn="just">
              <a:lnSpc>
                <a:spcPct val="100000"/>
              </a:lnSpc>
            </a:pPr>
            <a:r>
              <a:rPr lang="fr-FR" sz="1400" b="0" strike="noStrike" spc="-1" dirty="0">
                <a:solidFill>
                  <a:srgbClr val="000000"/>
                </a:solidFill>
                <a:latin typeface="Calibri"/>
                <a:ea typeface="DejaVu Sans"/>
              </a:rPr>
              <a:t>Ces inventaires (en annexes 1 et 2) confirment les faibles résultats auxquels on peut s’attendre sur des secteurs très  déficitaires en habitat dont l’origine est le </a:t>
            </a:r>
            <a:r>
              <a:rPr lang="fr-FR" sz="1400" b="0" strike="noStrike" spc="-1" dirty="0" err="1">
                <a:solidFill>
                  <a:srgbClr val="000000"/>
                </a:solidFill>
                <a:latin typeface="Calibri"/>
                <a:ea typeface="DejaVu Sans"/>
              </a:rPr>
              <a:t>reprofilage</a:t>
            </a:r>
            <a:r>
              <a:rPr lang="fr-FR" sz="1400" b="0" strike="noStrike" spc="-1" dirty="0">
                <a:solidFill>
                  <a:srgbClr val="000000"/>
                </a:solidFill>
                <a:latin typeface="Calibri"/>
                <a:ea typeface="DejaVu Sans"/>
              </a:rPr>
              <a:t> de la rivière par l’homme.</a:t>
            </a:r>
            <a:endParaRPr lang="fr-FR" sz="1400" b="0" strike="noStrike" spc="-1" dirty="0">
              <a:latin typeface="Arial"/>
            </a:endParaRPr>
          </a:p>
          <a:p>
            <a:pPr algn="just">
              <a:lnSpc>
                <a:spcPct val="100000"/>
              </a:lnSpc>
            </a:pPr>
            <a:endParaRPr lang="fr-FR" sz="1400" b="0" strike="noStrike" spc="-1" dirty="0">
              <a:latin typeface="Arial"/>
            </a:endParaRPr>
          </a:p>
          <a:p>
            <a:pPr algn="just">
              <a:lnSpc>
                <a:spcPct val="100000"/>
              </a:lnSpc>
            </a:pPr>
            <a:r>
              <a:rPr lang="fr-FR" sz="1400" b="0" u="sng" strike="noStrike" spc="-1" dirty="0">
                <a:solidFill>
                  <a:srgbClr val="000000"/>
                </a:solidFill>
                <a:uFillTx/>
                <a:latin typeface="Calibri"/>
                <a:ea typeface="DejaVu Sans"/>
              </a:rPr>
              <a:t>Avantages travaux d’habitats piscicoles </a:t>
            </a:r>
            <a:r>
              <a:rPr lang="fr-FR" sz="1400" b="0" strike="noStrike" spc="-1" dirty="0">
                <a:solidFill>
                  <a:srgbClr val="000000"/>
                </a:solidFill>
                <a:latin typeface="Calibri"/>
                <a:ea typeface="DejaVu Sans"/>
              </a:rPr>
              <a:t>: travaux simples au coût limité avec un impact fort quasi immédiat sur les populations piscicoles.</a:t>
            </a:r>
            <a:endParaRPr lang="fr-FR" sz="1400" b="0" strike="noStrike" spc="-1" dirty="0">
              <a:latin typeface="Arial"/>
            </a:endParaRPr>
          </a:p>
          <a:p>
            <a:pPr algn="just">
              <a:lnSpc>
                <a:spcPct val="100000"/>
              </a:lnSpc>
            </a:pPr>
            <a:r>
              <a:rPr lang="fr-FR" sz="1400" b="0" u="sng" strike="noStrike" spc="-1" dirty="0">
                <a:solidFill>
                  <a:srgbClr val="000000"/>
                </a:solidFill>
                <a:uFillTx/>
                <a:latin typeface="Calibri"/>
                <a:ea typeface="DejaVu Sans"/>
              </a:rPr>
              <a:t>Effets attendus :</a:t>
            </a:r>
            <a:r>
              <a:rPr lang="fr-FR" sz="1400" b="0" strike="noStrike" spc="-1" dirty="0">
                <a:solidFill>
                  <a:srgbClr val="000000"/>
                </a:solidFill>
                <a:latin typeface="Calibri"/>
                <a:ea typeface="DejaVu Sans"/>
              </a:rPr>
              <a:t> offrir un habitat conforme aux populations piscicoles et limiter la </a:t>
            </a:r>
            <a:r>
              <a:rPr lang="fr-FR" sz="1400" b="0" strike="noStrike" spc="-1" dirty="0" err="1">
                <a:solidFill>
                  <a:srgbClr val="000000"/>
                </a:solidFill>
                <a:latin typeface="Calibri"/>
                <a:ea typeface="DejaVu Sans"/>
              </a:rPr>
              <a:t>dévalaison</a:t>
            </a:r>
            <a:r>
              <a:rPr lang="fr-FR" sz="1400" b="0" strike="noStrike" spc="-1" dirty="0">
                <a:solidFill>
                  <a:srgbClr val="000000"/>
                </a:solidFill>
                <a:latin typeface="Calibri"/>
                <a:ea typeface="DejaVu Sans"/>
              </a:rPr>
              <a:t> en zone intermittente. Offrir aux pêcheurs des secteurs de qualité qu’ils ne retrouvent plus en zone aval suite aux travaux.</a:t>
            </a:r>
            <a:endParaRPr lang="fr-FR" sz="1400" b="0" strike="noStrike" spc="-1" dirty="0">
              <a:latin typeface="Arial"/>
            </a:endParaRPr>
          </a:p>
          <a:p>
            <a:pPr algn="just">
              <a:lnSpc>
                <a:spcPct val="100000"/>
              </a:lnSpc>
            </a:pPr>
            <a:r>
              <a:rPr lang="fr-FR" sz="1400" b="1" strike="noStrike" spc="-1" dirty="0">
                <a:solidFill>
                  <a:srgbClr val="000000"/>
                </a:solidFill>
                <a:latin typeface="Calibri"/>
                <a:ea typeface="DejaVu Sans"/>
              </a:rPr>
              <a:t>Ce type de travaux réalisés depuis plus de 20 ans avec succès rend conforme les biomasses vis-à-vis de la DCE et ont un impact halieutique fort (72 départements et pays étrangers)</a:t>
            </a:r>
            <a:endParaRPr lang="fr-FR"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3" name="CustomShape 1"/>
          <p:cNvSpPr/>
          <p:nvPr/>
        </p:nvSpPr>
        <p:spPr>
          <a:xfrm>
            <a:off x="428760" y="285840"/>
            <a:ext cx="8356680" cy="53017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fr-FR" sz="1800" b="0" strike="noStrike" spc="-1">
              <a:latin typeface="Arial"/>
            </a:endParaRPr>
          </a:p>
          <a:p>
            <a:pPr algn="ctr">
              <a:lnSpc>
                <a:spcPct val="100000"/>
              </a:lnSpc>
            </a:pPr>
            <a:r>
              <a:rPr lang="fr-FR" sz="2400" b="1" u="sng" strike="noStrike" spc="-1">
                <a:solidFill>
                  <a:srgbClr val="000000"/>
                </a:solidFill>
                <a:uFillTx/>
                <a:latin typeface="Calibri"/>
                <a:ea typeface="DejaVu Sans"/>
              </a:rPr>
              <a:t>VI. Pourquoi ce projet n'a pas fonctionné ? </a:t>
            </a:r>
            <a:endParaRPr lang="fr-FR" sz="2400" b="0" strike="noStrike" spc="-1">
              <a:latin typeface="Arial"/>
            </a:endParaRPr>
          </a:p>
          <a:p>
            <a:pPr algn="ctr">
              <a:lnSpc>
                <a:spcPct val="100000"/>
              </a:lnSpc>
            </a:pP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1800" b="1" strike="noStrike" spc="-1">
                <a:solidFill>
                  <a:srgbClr val="000000"/>
                </a:solidFill>
                <a:latin typeface="Calibri"/>
                <a:ea typeface="DejaVu Sans"/>
              </a:rPr>
              <a:t>Pour qu'un tel projet de restauration en plaine alluviale fonctionne, il faut 3 clés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Calibri"/>
                <a:ea typeface="DejaVu Sans"/>
              </a:rPr>
              <a:t>1ère clé : </a:t>
            </a:r>
            <a:r>
              <a:rPr lang="fr-FR" sz="1800" b="0" i="1" u="sng" strike="noStrike" spc="-1">
                <a:solidFill>
                  <a:srgbClr val="000000"/>
                </a:solidFill>
                <a:uFillTx/>
                <a:latin typeface="Calibri"/>
                <a:ea typeface="DejaVu Sans"/>
              </a:rPr>
              <a:t>un équilibre hydraulique </a:t>
            </a:r>
            <a:r>
              <a:rPr lang="fr-FR" sz="1800" b="0" strike="noStrike" spc="-1">
                <a:solidFill>
                  <a:srgbClr val="000000"/>
                </a:solidFill>
                <a:latin typeface="Calibri"/>
                <a:ea typeface="DejaVu Sans"/>
              </a:rPr>
              <a:t>et alluvionnaire amont et aval</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Calibri"/>
                <a:ea typeface="DejaVu Sans"/>
              </a:rPr>
              <a:t>2ème clé : </a:t>
            </a:r>
            <a:r>
              <a:rPr lang="fr-FR" sz="1800" b="0" i="1" u="sng" strike="noStrike" spc="-1">
                <a:solidFill>
                  <a:srgbClr val="000000"/>
                </a:solidFill>
                <a:uFillTx/>
                <a:latin typeface="Calibri"/>
                <a:ea typeface="DejaVu Sans"/>
              </a:rPr>
              <a:t>une dynamique latérale </a:t>
            </a:r>
            <a:r>
              <a:rPr lang="fr-FR" sz="1800" b="0" strike="noStrike" spc="-1">
                <a:solidFill>
                  <a:srgbClr val="000000"/>
                </a:solidFill>
                <a:latin typeface="Calibri"/>
                <a:ea typeface="DejaVu Sans"/>
              </a:rPr>
              <a:t>hydraulique et en terme de </a:t>
            </a:r>
            <a:r>
              <a:rPr lang="fr-FR" sz="1800" b="0" i="1" u="sng" strike="noStrike" spc="-1">
                <a:solidFill>
                  <a:srgbClr val="000000"/>
                </a:solidFill>
                <a:uFillTx/>
                <a:latin typeface="Calibri"/>
                <a:ea typeface="DejaVu Sans"/>
              </a:rPr>
              <a:t>hauteu</a:t>
            </a:r>
            <a:r>
              <a:rPr lang="fr-FR" sz="1800" b="0" strike="noStrike" spc="-1">
                <a:solidFill>
                  <a:srgbClr val="000000"/>
                </a:solidFill>
                <a:latin typeface="Calibri"/>
                <a:ea typeface="DejaVu Sans"/>
              </a:rPr>
              <a:t>r (virages bien arrondis)</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1" strike="noStrike" spc="-1">
                <a:solidFill>
                  <a:srgbClr val="000000"/>
                </a:solidFill>
                <a:latin typeface="Calibri"/>
                <a:ea typeface="DejaVu Sans"/>
              </a:rPr>
              <a:t>3ème clé : </a:t>
            </a:r>
            <a:r>
              <a:rPr lang="fr-FR" sz="1800" b="0" i="1" u="sng" strike="noStrike" spc="-1">
                <a:solidFill>
                  <a:srgbClr val="000000"/>
                </a:solidFill>
                <a:uFillTx/>
                <a:latin typeface="Calibri"/>
                <a:ea typeface="DejaVu Sans"/>
              </a:rPr>
              <a:t>une disposition logique des blocs,</a:t>
            </a:r>
            <a:r>
              <a:rPr lang="fr-FR" sz="1800" b="0" i="1" strike="noStrike" spc="-1">
                <a:solidFill>
                  <a:srgbClr val="000000"/>
                </a:solidFill>
                <a:latin typeface="Calibri"/>
                <a:ea typeface="DejaVu Sans"/>
              </a:rPr>
              <a:t> en </a:t>
            </a:r>
            <a:r>
              <a:rPr lang="fr-FR" sz="1800" b="0" strike="noStrike" spc="-1">
                <a:solidFill>
                  <a:srgbClr val="000000"/>
                </a:solidFill>
                <a:latin typeface="Calibri"/>
                <a:ea typeface="DejaVu Sans"/>
              </a:rPr>
              <a:t>adéquation à leur intégration et à leur fonctionnement</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strike="noStrike" spc="-1">
                <a:solidFill>
                  <a:srgbClr val="376092"/>
                </a:solidFill>
                <a:latin typeface="Calibri"/>
                <a:ea typeface="DejaVu Sans"/>
              </a:rPr>
              <a:t>Ces 3 clés vont permettre à la rivière d'obtenir la dynamique nécessaire pour se recharger au lieu de s'enfoncer, pour se végétaliser , pour communiquer avec les nappes (fosses profondes) et offrir un lieu de vie conforme pour toutes les espèces.</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4" name="CustomShape 1"/>
          <p:cNvSpPr/>
          <p:nvPr/>
        </p:nvSpPr>
        <p:spPr>
          <a:xfrm>
            <a:off x="214200" y="357120"/>
            <a:ext cx="8642520" cy="37774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u="sng" strike="noStrike" spc="-1">
                <a:solidFill>
                  <a:srgbClr val="376092"/>
                </a:solidFill>
                <a:uFillTx/>
                <a:latin typeface="Calibri"/>
                <a:ea typeface="DejaVu Sans"/>
              </a:rPr>
              <a:t>1ère clé : </a:t>
            </a:r>
            <a:r>
              <a:rPr lang="fr-FR" sz="2200" b="1" strike="noStrike" spc="-1">
                <a:solidFill>
                  <a:srgbClr val="376092"/>
                </a:solidFill>
                <a:latin typeface="Calibri"/>
                <a:ea typeface="DejaVu Sans"/>
              </a:rPr>
              <a:t>un équilibre amont et aval</a:t>
            </a:r>
            <a:endParaRPr lang="fr-FR" sz="2200" b="0" strike="noStrike" spc="-1">
              <a:latin typeface="Arial"/>
            </a:endParaRPr>
          </a:p>
          <a:p>
            <a:pPr>
              <a:lnSpc>
                <a:spcPct val="100000"/>
              </a:lnSpc>
            </a:pPr>
            <a:endParaRPr lang="fr-FR" sz="2200" b="0" strike="noStrike" spc="-1">
              <a:latin typeface="Arial"/>
            </a:endParaRPr>
          </a:p>
          <a:p>
            <a:pPr>
              <a:lnSpc>
                <a:spcPct val="100000"/>
              </a:lnSpc>
            </a:pPr>
            <a:r>
              <a:rPr lang="fr-FR" sz="1800" b="1" u="sng" strike="noStrike" spc="-1">
                <a:solidFill>
                  <a:srgbClr val="000000"/>
                </a:solidFill>
                <a:uFillTx/>
                <a:latin typeface="Calibri"/>
                <a:ea typeface="DejaVu Sans"/>
              </a:rPr>
              <a:t>Réalisation conforme : </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 recharge du lit de la rivière, végétalisation grâce à une bonne stabilisation et répartition des alluvions, tout ceci dans le cadre d’un flux continu.</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Pour y parvenir : </a:t>
            </a:r>
            <a:r>
              <a:rPr lang="fr-FR" sz="1800" b="1" strike="noStrike" spc="-1">
                <a:solidFill>
                  <a:srgbClr val="000000"/>
                </a:solidFill>
                <a:latin typeface="Calibri"/>
                <a:ea typeface="DejaVu Sans"/>
              </a:rPr>
              <a:t>création d’un seuil de calage </a:t>
            </a:r>
            <a:r>
              <a:rPr lang="fr-FR" sz="1800" b="0" strike="noStrike" spc="-1">
                <a:solidFill>
                  <a:srgbClr val="000000"/>
                </a:solidFill>
                <a:latin typeface="Calibri"/>
                <a:ea typeface="DejaVu Sans"/>
              </a:rPr>
              <a:t>aval (élément essentiel) qui compense la différence de pente amont aval et permet l’état de fait précité.</a:t>
            </a:r>
            <a:endParaRPr lang="fr-FR" sz="1800" b="0" strike="noStrike" spc="-1">
              <a:latin typeface="Arial"/>
            </a:endParaRPr>
          </a:p>
          <a:p>
            <a:pPr algn="just">
              <a:lnSpc>
                <a:spcPct val="100000"/>
              </a:lnSpc>
            </a:pPr>
            <a:endParaRPr lang="fr-FR" sz="1800" b="0" strike="noStrike" spc="-1">
              <a:latin typeface="Arial"/>
            </a:endParaRPr>
          </a:p>
          <a:p>
            <a:pPr>
              <a:lnSpc>
                <a:spcPct val="100000"/>
              </a:lnSpc>
            </a:pPr>
            <a:r>
              <a:rPr lang="fr-FR" sz="1800" b="1" u="sng" strike="noStrike" spc="-1">
                <a:solidFill>
                  <a:srgbClr val="376092"/>
                </a:solidFill>
                <a:uFillTx/>
                <a:latin typeface="Calibri"/>
                <a:ea typeface="DejaVu Sans"/>
              </a:rPr>
              <a:t>Cet équilibre est l’essence même de la conservation de la continuité écologique prônée par le projet initial.</a:t>
            </a:r>
            <a:endParaRPr lang="fr-FR" sz="1800" b="0" strike="noStrike" spc="-1">
              <a:latin typeface="Arial"/>
            </a:endParaRPr>
          </a:p>
          <a:p>
            <a:pPr>
              <a:lnSpc>
                <a:spcPct val="100000"/>
              </a:lnSpc>
            </a:pP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45" name="Picture 2"/>
          <p:cNvPicPr/>
          <p:nvPr/>
        </p:nvPicPr>
        <p:blipFill>
          <a:blip r:embed="rId2"/>
          <a:stretch/>
        </p:blipFill>
        <p:spPr>
          <a:xfrm>
            <a:off x="285840" y="428760"/>
            <a:ext cx="8587800" cy="5724720"/>
          </a:xfrm>
          <a:prstGeom prst="rect">
            <a:avLst/>
          </a:prstGeom>
          <a:ln w="38160">
            <a:solidFill>
              <a:schemeClr val="tx1"/>
            </a:solidFill>
            <a:round/>
          </a:ln>
        </p:spPr>
      </p:pic>
      <p:sp>
        <p:nvSpPr>
          <p:cNvPr id="246" name="CustomShape 1"/>
          <p:cNvSpPr/>
          <p:nvPr/>
        </p:nvSpPr>
        <p:spPr>
          <a:xfrm>
            <a:off x="142920" y="142920"/>
            <a:ext cx="4356360" cy="11869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dirty="0">
                <a:solidFill>
                  <a:srgbClr val="000000"/>
                </a:solidFill>
                <a:latin typeface="Calibri"/>
                <a:ea typeface="DejaVu Sans"/>
              </a:rPr>
              <a:t>Réalisation conforme : </a:t>
            </a:r>
            <a:r>
              <a:rPr lang="fr-FR" sz="1800" b="0" strike="noStrike" spc="-1" dirty="0">
                <a:solidFill>
                  <a:srgbClr val="000000"/>
                </a:solidFill>
                <a:latin typeface="Calibri"/>
                <a:ea typeface="DejaVu Sans"/>
              </a:rPr>
              <a:t>sur ce chantier, tout l’équilibre de départ est conservé : point aval et point amont formé respectivement par un seuil et une rampe de fond.</a:t>
            </a:r>
            <a:endParaRPr lang="fr-FR"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7" name="CustomShape 1"/>
          <p:cNvSpPr/>
          <p:nvPr/>
        </p:nvSpPr>
        <p:spPr>
          <a:xfrm>
            <a:off x="214200" y="142920"/>
            <a:ext cx="8714160" cy="25585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u="sng" strike="noStrike" spc="-1">
                <a:solidFill>
                  <a:srgbClr val="000000"/>
                </a:solidFill>
                <a:uFillTx/>
                <a:latin typeface="Calibri"/>
                <a:ea typeface="DejaVu Sans"/>
              </a:rPr>
              <a:t>Réalisation non conforme : </a:t>
            </a:r>
            <a:endParaRPr lang="fr-FR" sz="1800" b="0" strike="noStrike" spc="-1">
              <a:latin typeface="Arial"/>
            </a:endParaRPr>
          </a:p>
          <a:p>
            <a:pPr>
              <a:lnSpc>
                <a:spcPct val="100000"/>
              </a:lnSpc>
            </a:pPr>
            <a:endParaRPr lang="fr-FR" sz="1800" b="0" strike="noStrike" spc="-1">
              <a:latin typeface="Arial"/>
            </a:endParaRPr>
          </a:p>
          <a:p>
            <a:pPr marL="216000" indent="-214920">
              <a:lnSpc>
                <a:spcPct val="100000"/>
              </a:lnSpc>
              <a:buClr>
                <a:srgbClr val="000000"/>
              </a:buClr>
              <a:buFont typeface="StarSymbol"/>
              <a:buChar char="-"/>
            </a:pPr>
            <a:r>
              <a:rPr lang="fr-FR" sz="1800" b="0" strike="noStrike" spc="-1">
                <a:solidFill>
                  <a:srgbClr val="000000"/>
                </a:solidFill>
                <a:latin typeface="Calibri"/>
                <a:ea typeface="DejaVu Sans"/>
              </a:rPr>
              <a:t> enfoncement du lit de la rivière, </a:t>
            </a:r>
            <a:endParaRPr lang="fr-FR" sz="1800" b="0" strike="noStrike" spc="-1">
              <a:latin typeface="Arial"/>
            </a:endParaRPr>
          </a:p>
          <a:p>
            <a:pPr marL="216000" indent="-214920">
              <a:lnSpc>
                <a:spcPct val="100000"/>
              </a:lnSpc>
              <a:buClr>
                <a:srgbClr val="000000"/>
              </a:buClr>
              <a:buFont typeface="StarSymbol"/>
              <a:buChar char="-"/>
            </a:pPr>
            <a:r>
              <a:rPr lang="fr-FR" sz="1800" b="0" strike="noStrike" spc="-1">
                <a:solidFill>
                  <a:srgbClr val="000000"/>
                </a:solidFill>
                <a:latin typeface="Calibri"/>
                <a:ea typeface="DejaVu Sans"/>
              </a:rPr>
              <a:t> absence de végétalisation, </a:t>
            </a:r>
            <a:endParaRPr lang="fr-FR" sz="1800" b="0" strike="noStrike" spc="-1">
              <a:latin typeface="Arial"/>
            </a:endParaRPr>
          </a:p>
          <a:p>
            <a:pPr marL="216000" indent="-214920">
              <a:lnSpc>
                <a:spcPct val="100000"/>
              </a:lnSpc>
              <a:buClr>
                <a:srgbClr val="000000"/>
              </a:buClr>
              <a:buFont typeface="StarSymbol"/>
              <a:buChar char="-"/>
            </a:pPr>
            <a:r>
              <a:rPr lang="fr-FR" sz="1800" b="0" strike="noStrike" spc="-1">
                <a:solidFill>
                  <a:srgbClr val="000000"/>
                </a:solidFill>
                <a:latin typeface="Calibri"/>
                <a:ea typeface="DejaVu Sans"/>
              </a:rPr>
              <a:t> retour à l’état initial vis-à-vis du projet, </a:t>
            </a:r>
            <a:endParaRPr lang="fr-FR" sz="1800" b="0" strike="noStrike" spc="-1">
              <a:latin typeface="Arial"/>
            </a:endParaRPr>
          </a:p>
          <a:p>
            <a:pPr marL="216000" indent="-214920">
              <a:lnSpc>
                <a:spcPct val="100000"/>
              </a:lnSpc>
              <a:buClr>
                <a:srgbClr val="000000"/>
              </a:buClr>
              <a:buFont typeface="StarSymbol"/>
              <a:buChar char="-"/>
            </a:pPr>
            <a:r>
              <a:rPr lang="fr-FR" sz="1800" b="0" strike="noStrike" spc="-1">
                <a:solidFill>
                  <a:srgbClr val="000000"/>
                </a:solidFill>
                <a:latin typeface="Calibri"/>
                <a:ea typeface="DejaVu Sans"/>
              </a:rPr>
              <a:t> détérioration des capacités d’accueil des différentes espèces</a:t>
            </a:r>
            <a:endParaRPr lang="fr-FR" sz="1800" b="0" strike="noStrike" spc="-1">
              <a:latin typeface="Arial"/>
            </a:endParaRPr>
          </a:p>
          <a:p>
            <a:pPr marL="216000" indent="-214920" algn="just">
              <a:lnSpc>
                <a:spcPct val="100000"/>
              </a:lnSpc>
              <a:buClr>
                <a:srgbClr val="000000"/>
              </a:buClr>
              <a:buFont typeface="StarSymbol"/>
              <a:buChar char="-"/>
            </a:pPr>
            <a:r>
              <a:rPr lang="fr-FR" sz="1800" b="0" strike="noStrike" spc="-1">
                <a:solidFill>
                  <a:srgbClr val="000000"/>
                </a:solidFill>
                <a:latin typeface="Calibri"/>
                <a:ea typeface="DejaVu Sans"/>
              </a:rPr>
              <a:t> Fuite en aval des masses alluvionnaires sans pour autant qu’elles aient participées à la structuration et à l’équilibre de l’écosystème pour lequel le projet a été élaboré. </a:t>
            </a:r>
            <a:endParaRPr lang="fr-FR" sz="1800" b="0" strike="noStrike" spc="-1">
              <a:latin typeface="Arial"/>
            </a:endParaRPr>
          </a:p>
          <a:p>
            <a:pPr>
              <a:lnSpc>
                <a:spcPct val="100000"/>
              </a:lnSpc>
            </a:pPr>
            <a:endParaRPr lang="fr-FR" sz="1800" b="0" strike="noStrike" spc="-1">
              <a:latin typeface="Arial"/>
            </a:endParaRPr>
          </a:p>
        </p:txBody>
      </p:sp>
      <p:pic>
        <p:nvPicPr>
          <p:cNvPr id="248" name="Picture 4"/>
          <p:cNvPicPr/>
          <p:nvPr/>
        </p:nvPicPr>
        <p:blipFill>
          <a:blip r:embed="rId2"/>
          <a:stretch/>
        </p:blipFill>
        <p:spPr>
          <a:xfrm>
            <a:off x="1303560" y="2448000"/>
            <a:ext cx="6687720" cy="3743280"/>
          </a:xfrm>
          <a:prstGeom prst="rect">
            <a:avLst/>
          </a:prstGeom>
          <a:ln w="38160">
            <a:solidFill>
              <a:schemeClr val="tx1"/>
            </a:solidFill>
            <a:round/>
          </a:ln>
        </p:spPr>
      </p:pic>
      <p:sp>
        <p:nvSpPr>
          <p:cNvPr id="249" name="CustomShape 2"/>
          <p:cNvSpPr/>
          <p:nvPr/>
        </p:nvSpPr>
        <p:spPr>
          <a:xfrm>
            <a:off x="571320" y="6286680"/>
            <a:ext cx="7856640" cy="3639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Photo mars 2022 2m3/sec: déséquilibre marqué faute de seuil de calage aval. </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50" name="CustomShape 1"/>
          <p:cNvSpPr/>
          <p:nvPr/>
        </p:nvSpPr>
        <p:spPr>
          <a:xfrm>
            <a:off x="142920" y="142920"/>
            <a:ext cx="8856720" cy="15829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2200" b="1" u="sng" strike="noStrike" spc="-1">
                <a:solidFill>
                  <a:srgbClr val="376092"/>
                </a:solidFill>
                <a:uFillTx/>
                <a:latin typeface="Calibri"/>
                <a:ea typeface="DejaVu Sans"/>
              </a:rPr>
              <a:t>2ème clé :</a:t>
            </a:r>
            <a:r>
              <a:rPr lang="fr-FR" sz="2200" b="1" strike="noStrike" spc="-1">
                <a:solidFill>
                  <a:srgbClr val="376092"/>
                </a:solidFill>
                <a:latin typeface="Calibri"/>
                <a:ea typeface="DejaVu Sans"/>
              </a:rPr>
              <a:t> présence de virages arrondis</a:t>
            </a:r>
            <a:endParaRPr lang="fr-FR" sz="2200" b="0" strike="noStrike" spc="-1">
              <a:latin typeface="Arial"/>
            </a:endParaRPr>
          </a:p>
          <a:p>
            <a:pPr algn="just">
              <a:lnSpc>
                <a:spcPct val="100000"/>
              </a:lnSpc>
            </a:pPr>
            <a:endParaRPr lang="fr-FR" sz="2200" b="0" strike="noStrike" spc="-1">
              <a:latin typeface="Arial"/>
            </a:endParaRPr>
          </a:p>
          <a:p>
            <a:pPr algn="just">
              <a:lnSpc>
                <a:spcPct val="100000"/>
              </a:lnSpc>
            </a:pPr>
            <a:r>
              <a:rPr lang="fr-FR" sz="1800" b="0" u="sng" strike="noStrike" spc="-1">
                <a:solidFill>
                  <a:srgbClr val="000000"/>
                </a:solidFill>
                <a:uFillTx/>
                <a:latin typeface="Calibri"/>
                <a:ea typeface="DejaVu Sans"/>
              </a:rPr>
              <a:t>Réalisation conforme :</a:t>
            </a:r>
            <a:r>
              <a:rPr lang="fr-FR" sz="1800" b="0" strike="noStrike" spc="-1">
                <a:solidFill>
                  <a:srgbClr val="000000"/>
                </a:solidFill>
                <a:latin typeface="Calibri"/>
                <a:ea typeface="DejaVu Sans"/>
              </a:rPr>
              <a:t> création d'une fosse profonde au droit du virage, de fait d’une dynamique hydraulique logique liée à la courbure de la rivière (communication avec nappe, habitat propice par étiage, expulsion et recharge en alluvions…).</a:t>
            </a:r>
            <a:endParaRPr lang="fr-FR" sz="1800" b="0" strike="noStrike" spc="-1">
              <a:latin typeface="Arial"/>
            </a:endParaRPr>
          </a:p>
        </p:txBody>
      </p:sp>
      <p:pic>
        <p:nvPicPr>
          <p:cNvPr id="251" name="Picture 2"/>
          <p:cNvPicPr/>
          <p:nvPr/>
        </p:nvPicPr>
        <p:blipFill>
          <a:blip r:embed="rId2"/>
          <a:stretch/>
        </p:blipFill>
        <p:spPr>
          <a:xfrm>
            <a:off x="936000" y="1800000"/>
            <a:ext cx="7332840" cy="4836240"/>
          </a:xfrm>
          <a:prstGeom prst="rect">
            <a:avLst/>
          </a:prstGeom>
          <a:ln w="38160">
            <a:solidFill>
              <a:schemeClr val="tx1"/>
            </a:solidFill>
            <a:round/>
          </a:ln>
        </p:spPr>
      </p:pic>
      <p:sp>
        <p:nvSpPr>
          <p:cNvPr id="252" name="CustomShape 2"/>
          <p:cNvSpPr/>
          <p:nvPr/>
        </p:nvSpPr>
        <p:spPr>
          <a:xfrm>
            <a:off x="3960000" y="3787920"/>
            <a:ext cx="4999320" cy="8197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u="sng" strike="noStrike" spc="-1">
                <a:solidFill>
                  <a:srgbClr val="000000"/>
                </a:solidFill>
                <a:uFillTx/>
                <a:latin typeface="Calibri"/>
                <a:ea typeface="DejaVu Sans"/>
              </a:rPr>
              <a:t>Photo Chaley septembre 2022 2m3/sec. : </a:t>
            </a:r>
            <a:r>
              <a:rPr lang="fr-FR" sz="1600" b="0" strike="noStrike" spc="-1">
                <a:solidFill>
                  <a:srgbClr val="000000"/>
                </a:solidFill>
                <a:latin typeface="Calibri"/>
                <a:ea typeface="DejaVu Sans"/>
              </a:rPr>
              <a:t>végétalisation rapide, absence d’enfoncement, bonne répartition alluvionnaire…</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94" name="CustomShape 1"/>
          <p:cNvSpPr/>
          <p:nvPr/>
        </p:nvSpPr>
        <p:spPr>
          <a:xfrm>
            <a:off x="457200" y="274680"/>
            <a:ext cx="8228160" cy="114156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4400" b="0" strike="noStrike" spc="-1">
                <a:solidFill>
                  <a:srgbClr val="376092"/>
                </a:solidFill>
                <a:latin typeface="Calibri"/>
                <a:ea typeface="DejaVu Sans"/>
              </a:rPr>
              <a:t>Sommaire</a:t>
            </a:r>
            <a:endParaRPr lang="fr-FR" sz="4400" b="0" strike="noStrike" spc="-1">
              <a:latin typeface="Arial"/>
            </a:endParaRPr>
          </a:p>
        </p:txBody>
      </p:sp>
      <p:sp>
        <p:nvSpPr>
          <p:cNvPr id="195" name="CustomShape 2"/>
          <p:cNvSpPr/>
          <p:nvPr/>
        </p:nvSpPr>
        <p:spPr>
          <a:xfrm>
            <a:off x="457200" y="1600200"/>
            <a:ext cx="8228160" cy="452448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41"/>
              </a:spcBef>
            </a:pPr>
            <a:r>
              <a:rPr lang="fr-FR" sz="2800" b="0" strike="noStrike" spc="-1" dirty="0">
                <a:solidFill>
                  <a:srgbClr val="000000"/>
                </a:solidFill>
                <a:latin typeface="Calibri"/>
                <a:ea typeface="DejaVu Sans"/>
              </a:rPr>
              <a:t>I. Origine et objectifs du projet de restauration 2019</a:t>
            </a:r>
            <a:endParaRPr lang="fr-FR" sz="2800" b="0" strike="noStrike" spc="-1" dirty="0">
              <a:latin typeface="Arial"/>
            </a:endParaRPr>
          </a:p>
          <a:p>
            <a:pPr>
              <a:lnSpc>
                <a:spcPct val="100000"/>
              </a:lnSpc>
              <a:spcBef>
                <a:spcPts val="641"/>
              </a:spcBef>
            </a:pPr>
            <a:r>
              <a:rPr lang="fr-FR" sz="2800" b="0" strike="noStrike" spc="-1" dirty="0">
                <a:solidFill>
                  <a:srgbClr val="000000"/>
                </a:solidFill>
                <a:latin typeface="Calibri"/>
                <a:ea typeface="DejaVu Sans"/>
              </a:rPr>
              <a:t>II. Fonctionnement hydraulique du site avant travaux.</a:t>
            </a:r>
            <a:endParaRPr lang="fr-FR" sz="2800" b="0" strike="noStrike" spc="-1" dirty="0">
              <a:latin typeface="Arial"/>
            </a:endParaRPr>
          </a:p>
          <a:p>
            <a:pPr>
              <a:lnSpc>
                <a:spcPct val="100000"/>
              </a:lnSpc>
              <a:spcBef>
                <a:spcPts val="641"/>
              </a:spcBef>
            </a:pPr>
            <a:r>
              <a:rPr lang="fr-FR" sz="2800" b="0" strike="noStrike" spc="-1" dirty="0">
                <a:solidFill>
                  <a:srgbClr val="000000"/>
                </a:solidFill>
                <a:latin typeface="Calibri"/>
                <a:ea typeface="DejaVu Sans"/>
              </a:rPr>
              <a:t>III. Constat suite aux travaux réalisés en 2019.</a:t>
            </a:r>
            <a:endParaRPr lang="fr-FR" sz="2800" b="0" strike="noStrike" spc="-1" dirty="0">
              <a:latin typeface="Arial"/>
            </a:endParaRPr>
          </a:p>
          <a:p>
            <a:pPr>
              <a:lnSpc>
                <a:spcPct val="100000"/>
              </a:lnSpc>
              <a:spcBef>
                <a:spcPts val="641"/>
              </a:spcBef>
            </a:pPr>
            <a:r>
              <a:rPr lang="fr-FR" sz="2800" b="0" strike="noStrike" spc="-1" dirty="0">
                <a:solidFill>
                  <a:srgbClr val="000000"/>
                </a:solidFill>
                <a:latin typeface="Calibri"/>
                <a:ea typeface="DejaVu Sans"/>
              </a:rPr>
              <a:t>IV. Conséquences des travaux.</a:t>
            </a:r>
            <a:endParaRPr lang="fr-FR" sz="2800" b="0" strike="noStrike" spc="-1" dirty="0">
              <a:latin typeface="Arial"/>
            </a:endParaRPr>
          </a:p>
          <a:p>
            <a:pPr>
              <a:lnSpc>
                <a:spcPct val="100000"/>
              </a:lnSpc>
              <a:spcBef>
                <a:spcPts val="641"/>
              </a:spcBef>
            </a:pPr>
            <a:r>
              <a:rPr lang="fr-FR" sz="2800" b="0" strike="noStrike" spc="-1" dirty="0">
                <a:solidFill>
                  <a:srgbClr val="000000"/>
                </a:solidFill>
                <a:latin typeface="Calibri"/>
                <a:ea typeface="DejaVu Sans"/>
              </a:rPr>
              <a:t>V. Les attentes de l’AAPPMA </a:t>
            </a:r>
            <a:r>
              <a:rPr lang="fr-FR" sz="2800" b="0" strike="noStrike" spc="-1" dirty="0" err="1">
                <a:solidFill>
                  <a:srgbClr val="000000"/>
                </a:solidFill>
                <a:latin typeface="Calibri"/>
                <a:ea typeface="DejaVu Sans"/>
              </a:rPr>
              <a:t>Albarine</a:t>
            </a:r>
            <a:endParaRPr lang="fr-FR" sz="2800" b="0" strike="noStrike" spc="-1" dirty="0">
              <a:latin typeface="Arial"/>
            </a:endParaRPr>
          </a:p>
          <a:p>
            <a:pPr>
              <a:lnSpc>
                <a:spcPct val="100000"/>
              </a:lnSpc>
              <a:spcBef>
                <a:spcPts val="641"/>
              </a:spcBef>
            </a:pPr>
            <a:r>
              <a:rPr lang="fr-FR" sz="2800" b="0" strike="noStrike" spc="-1" dirty="0">
                <a:solidFill>
                  <a:srgbClr val="000000"/>
                </a:solidFill>
                <a:latin typeface="Calibri"/>
                <a:ea typeface="DejaVu Sans"/>
              </a:rPr>
              <a:t>VI. Pourquoi ce projet n’a pas fonctionné ?</a:t>
            </a:r>
            <a:endParaRPr lang="fr-FR" sz="2800" b="0" strike="noStrike" spc="-1" dirty="0">
              <a:latin typeface="Arial"/>
            </a:endParaRPr>
          </a:p>
          <a:p>
            <a:pPr>
              <a:lnSpc>
                <a:spcPct val="100000"/>
              </a:lnSpc>
              <a:spcBef>
                <a:spcPts val="641"/>
              </a:spcBef>
            </a:pPr>
            <a:r>
              <a:rPr lang="fr-FR" sz="2800" b="0" strike="noStrike" spc="-1" dirty="0">
                <a:solidFill>
                  <a:srgbClr val="000000"/>
                </a:solidFill>
                <a:latin typeface="Calibri"/>
                <a:ea typeface="DejaVu Sans"/>
              </a:rPr>
              <a:t>VII. Solution proposée afin d’être en conformité avec la directive cadre européenne</a:t>
            </a:r>
            <a:endParaRPr lang="fr-FR" sz="2800" b="0" strike="noStrike" spc="-1" dirty="0">
              <a:latin typeface="Arial"/>
            </a:endParaRPr>
          </a:p>
          <a:p>
            <a:pPr>
              <a:lnSpc>
                <a:spcPct val="100000"/>
              </a:lnSpc>
              <a:spcBef>
                <a:spcPts val="641"/>
              </a:spcBef>
            </a:pPr>
            <a:endParaRPr lang="fr-FR" sz="2800" b="0" strike="noStrike" spc="-1" dirty="0">
              <a:latin typeface="Arial"/>
            </a:endParaRPr>
          </a:p>
          <a:p>
            <a:pPr>
              <a:lnSpc>
                <a:spcPct val="100000"/>
              </a:lnSpc>
              <a:spcBef>
                <a:spcPts val="641"/>
              </a:spcBef>
            </a:pPr>
            <a:endParaRPr lang="fr-FR" sz="2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53" name="CustomShape 1"/>
          <p:cNvSpPr/>
          <p:nvPr/>
        </p:nvSpPr>
        <p:spPr>
          <a:xfrm>
            <a:off x="302760" y="357120"/>
            <a:ext cx="2719080" cy="3639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0" u="sng" strike="noStrike" spc="-1">
                <a:solidFill>
                  <a:srgbClr val="000000"/>
                </a:solidFill>
                <a:uFillTx/>
                <a:latin typeface="Calibri"/>
                <a:ea typeface="DejaVu Sans"/>
              </a:rPr>
              <a:t>Réalisation non conforme :</a:t>
            </a:r>
            <a:r>
              <a:rPr lang="fr-FR" sz="1800" b="0" strike="noStrike" spc="-1">
                <a:solidFill>
                  <a:srgbClr val="000000"/>
                </a:solidFill>
                <a:latin typeface="Calibri"/>
                <a:ea typeface="DejaVu Sans"/>
              </a:rPr>
              <a:t> </a:t>
            </a:r>
            <a:endParaRPr lang="fr-FR" sz="1800" b="0" strike="noStrike" spc="-1">
              <a:latin typeface="Arial"/>
            </a:endParaRPr>
          </a:p>
        </p:txBody>
      </p:sp>
      <p:pic>
        <p:nvPicPr>
          <p:cNvPr id="254" name="Picture 6"/>
          <p:cNvPicPr/>
          <p:nvPr/>
        </p:nvPicPr>
        <p:blipFill>
          <a:blip r:embed="rId2"/>
          <a:stretch/>
        </p:blipFill>
        <p:spPr>
          <a:xfrm>
            <a:off x="214200" y="857160"/>
            <a:ext cx="4820760" cy="3213360"/>
          </a:xfrm>
          <a:prstGeom prst="rect">
            <a:avLst/>
          </a:prstGeom>
          <a:ln w="38160">
            <a:solidFill>
              <a:schemeClr val="tx1"/>
            </a:solidFill>
            <a:round/>
          </a:ln>
        </p:spPr>
      </p:pic>
      <p:pic>
        <p:nvPicPr>
          <p:cNvPr id="255" name="Picture 2"/>
          <p:cNvPicPr/>
          <p:nvPr/>
        </p:nvPicPr>
        <p:blipFill>
          <a:blip r:embed="rId3"/>
          <a:stretch/>
        </p:blipFill>
        <p:spPr>
          <a:xfrm>
            <a:off x="4214880" y="3500280"/>
            <a:ext cx="4746600" cy="3164040"/>
          </a:xfrm>
          <a:prstGeom prst="rect">
            <a:avLst/>
          </a:prstGeom>
          <a:ln w="38160">
            <a:solidFill>
              <a:schemeClr val="tx1"/>
            </a:solidFill>
            <a:round/>
          </a:ln>
        </p:spPr>
      </p:pic>
      <p:sp>
        <p:nvSpPr>
          <p:cNvPr id="256" name="CustomShape 2"/>
          <p:cNvSpPr/>
          <p:nvPr/>
        </p:nvSpPr>
        <p:spPr>
          <a:xfrm>
            <a:off x="4320000" y="77760"/>
            <a:ext cx="4851000" cy="252324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u="sng" strike="noStrike" spc="-1">
                <a:solidFill>
                  <a:srgbClr val="000000"/>
                </a:solidFill>
                <a:uFillTx/>
                <a:latin typeface="Calibri"/>
                <a:ea typeface="DejaVu Sans"/>
              </a:rPr>
              <a:t>Premier virage amont : (juin 2022)</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La rivière rencontre une dynamique complètement contrariée</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du fait d’une courbure naturelle totalement absente : </a:t>
            </a:r>
            <a:endParaRPr lang="fr-FR" sz="1600" b="0" strike="noStrike" spc="-1">
              <a:latin typeface="Arial"/>
            </a:endParaRPr>
          </a:p>
          <a:p>
            <a:pPr>
              <a:lnSpc>
                <a:spcPct val="100000"/>
              </a:lnSpc>
            </a:pPr>
            <a:endParaRPr lang="fr-FR" sz="1600" b="0" strike="noStrike" spc="-1">
              <a:latin typeface="Arial"/>
            </a:endParaRPr>
          </a:p>
          <a:p>
            <a:pPr marL="216000" indent="-214920">
              <a:lnSpc>
                <a:spcPct val="100000"/>
              </a:lnSpc>
              <a:buClr>
                <a:srgbClr val="000000"/>
              </a:buClr>
              <a:buFont typeface="Arial"/>
              <a:buChar char="•"/>
            </a:pPr>
            <a:r>
              <a:rPr lang="fr-FR" sz="1600" b="0" strike="noStrike" spc="-1">
                <a:solidFill>
                  <a:srgbClr val="000000"/>
                </a:solidFill>
                <a:latin typeface="Calibri"/>
                <a:ea typeface="DejaVu Sans"/>
              </a:rPr>
              <a:t> absence de fosses profondes</a:t>
            </a:r>
            <a:endParaRPr lang="fr-FR" sz="1600" b="0" strike="noStrike" spc="-1">
              <a:latin typeface="Arial"/>
            </a:endParaRPr>
          </a:p>
          <a:p>
            <a:pPr marL="216000" indent="-214920">
              <a:lnSpc>
                <a:spcPct val="100000"/>
              </a:lnSpc>
              <a:buClr>
                <a:srgbClr val="000000"/>
              </a:buClr>
              <a:buFont typeface="Arial"/>
              <a:buChar char="•"/>
            </a:pPr>
            <a:r>
              <a:rPr lang="fr-FR" sz="1600" b="0" strike="noStrike" spc="-1">
                <a:solidFill>
                  <a:srgbClr val="000000"/>
                </a:solidFill>
                <a:latin typeface="Calibri"/>
                <a:ea typeface="DejaVu Sans"/>
              </a:rPr>
              <a:t> mauvaise répartition alluvionnaire</a:t>
            </a:r>
            <a:endParaRPr lang="fr-FR" sz="1600" b="0" strike="noStrike" spc="-1">
              <a:latin typeface="Arial"/>
            </a:endParaRPr>
          </a:p>
          <a:p>
            <a:pPr marL="216000" indent="-214920">
              <a:lnSpc>
                <a:spcPct val="100000"/>
              </a:lnSpc>
              <a:buClr>
                <a:srgbClr val="000000"/>
              </a:buClr>
              <a:buFont typeface="Arial"/>
              <a:buChar char="•"/>
            </a:pPr>
            <a:r>
              <a:rPr lang="fr-FR" sz="1600" b="0" strike="noStrike" spc="-1">
                <a:solidFill>
                  <a:srgbClr val="000000"/>
                </a:solidFill>
                <a:latin typeface="Calibri"/>
                <a:ea typeface="DejaVu Sans"/>
              </a:rPr>
              <a:t> absence d’arrondis</a:t>
            </a:r>
            <a:endParaRPr lang="fr-FR" sz="1600" b="0" strike="noStrike" spc="-1">
              <a:latin typeface="Arial"/>
            </a:endParaRPr>
          </a:p>
          <a:p>
            <a:pPr marL="216000" indent="-214920">
              <a:lnSpc>
                <a:spcPct val="100000"/>
              </a:lnSpc>
              <a:buClr>
                <a:srgbClr val="000000"/>
              </a:buClr>
              <a:buFont typeface="Arial"/>
              <a:buChar char="•"/>
            </a:pPr>
            <a:r>
              <a:rPr lang="fr-FR" sz="1600" b="0" strike="noStrike" spc="-1">
                <a:solidFill>
                  <a:srgbClr val="000000"/>
                </a:solidFill>
                <a:latin typeface="Calibri"/>
                <a:ea typeface="DejaVu Sans"/>
              </a:rPr>
              <a:t> absence de végétalisation</a:t>
            </a:r>
            <a:endParaRPr lang="fr-FR" sz="1600" b="0" strike="noStrike" spc="-1">
              <a:latin typeface="Arial"/>
            </a:endParaRPr>
          </a:p>
          <a:p>
            <a:pPr>
              <a:lnSpc>
                <a:spcPct val="100000"/>
              </a:lnSpc>
            </a:pPr>
            <a:endParaRPr lang="fr-FR" sz="1600" b="0" strike="noStrike" spc="-1">
              <a:latin typeface="Arial"/>
            </a:endParaRPr>
          </a:p>
        </p:txBody>
      </p:sp>
      <p:sp>
        <p:nvSpPr>
          <p:cNvPr id="257" name="CustomShape 3"/>
          <p:cNvSpPr/>
          <p:nvPr/>
        </p:nvSpPr>
        <p:spPr>
          <a:xfrm>
            <a:off x="165960" y="4572000"/>
            <a:ext cx="4508280" cy="17931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600" b="1" u="sng" strike="noStrike" spc="-1">
                <a:solidFill>
                  <a:srgbClr val="000000"/>
                </a:solidFill>
                <a:uFillTx/>
                <a:latin typeface="Calibri"/>
                <a:ea typeface="DejaVu Sans"/>
              </a:rPr>
              <a:t>Second virage : (mars 2022)</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Là aussi, dynamique hydraulique contrariée,</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amplifiée par le virage amont déjà mal dimensionné.</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Il provoque par ricochet, un mouvement puissant, </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qui éjecte tout ce qui arrive avec force et empêche</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tout mouvement latéral par la suite. </a:t>
            </a:r>
            <a:endParaRPr lang="fr-FR" sz="1600" b="0" strike="noStrike" spc="-1">
              <a:latin typeface="Arial"/>
            </a:endParaRPr>
          </a:p>
          <a:p>
            <a:pPr>
              <a:lnSpc>
                <a:spcPct val="100000"/>
              </a:lnSpc>
            </a:pPr>
            <a:r>
              <a:rPr lang="fr-FR" sz="1600" b="0" strike="noStrike" spc="-1">
                <a:solidFill>
                  <a:srgbClr val="000000"/>
                </a:solidFill>
                <a:latin typeface="Calibri"/>
                <a:ea typeface="DejaVu Sans"/>
              </a:rPr>
              <a:t>Et contribue de ce fait à l’enfoncement marqué.</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58" name="CustomShape 1"/>
          <p:cNvSpPr/>
          <p:nvPr/>
        </p:nvSpPr>
        <p:spPr>
          <a:xfrm>
            <a:off x="285840" y="285840"/>
            <a:ext cx="8571240" cy="13698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strike="noStrike" spc="-1">
                <a:solidFill>
                  <a:srgbClr val="376092"/>
                </a:solidFill>
                <a:latin typeface="Calibri"/>
                <a:ea typeface="DejaVu Sans"/>
              </a:rPr>
              <a:t>3ème clé : une bonne disposition des blocs</a:t>
            </a:r>
            <a:r>
              <a:rPr lang="fr-FR" sz="2400" b="1" strike="noStrike" spc="-1">
                <a:solidFill>
                  <a:srgbClr val="376092"/>
                </a:solidFill>
                <a:latin typeface="Calibri"/>
                <a:ea typeface="DejaVu Sans"/>
              </a:rPr>
              <a:t> </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1800" b="1" u="sng" strike="noStrike" spc="-1">
                <a:solidFill>
                  <a:srgbClr val="000000"/>
                </a:solidFill>
                <a:uFillTx/>
                <a:latin typeface="Calibri"/>
                <a:ea typeface="DejaVu Sans"/>
              </a:rPr>
              <a:t>Réalisation conforme </a:t>
            </a:r>
            <a:r>
              <a:rPr lang="fr-FR" sz="1800" b="0" strike="noStrike" spc="-1">
                <a:solidFill>
                  <a:srgbClr val="000000"/>
                </a:solidFill>
                <a:latin typeface="Calibri"/>
                <a:ea typeface="DejaVu Sans"/>
              </a:rPr>
              <a:t>: bonne répartition des alluvions, végétalisation, habitats propices aux espèces </a:t>
            </a:r>
            <a:r>
              <a:rPr lang="fr-FR" sz="1800" b="1" strike="noStrike" spc="-1">
                <a:solidFill>
                  <a:srgbClr val="000000"/>
                </a:solidFill>
                <a:latin typeface="Calibri"/>
                <a:ea typeface="DejaVu Sans"/>
              </a:rPr>
              <a:t>à long terme</a:t>
            </a:r>
            <a:r>
              <a:rPr lang="fr-FR" sz="1800" b="0" strike="noStrike" spc="-1">
                <a:solidFill>
                  <a:srgbClr val="000000"/>
                </a:solidFill>
                <a:latin typeface="Calibri"/>
                <a:ea typeface="DejaVu Sans"/>
              </a:rPr>
              <a:t>.</a:t>
            </a:r>
            <a:endParaRPr lang="fr-FR" sz="1800" b="0" strike="noStrike" spc="-1">
              <a:latin typeface="Arial"/>
            </a:endParaRPr>
          </a:p>
        </p:txBody>
      </p:sp>
      <p:pic>
        <p:nvPicPr>
          <p:cNvPr id="259" name="Picture 2"/>
          <p:cNvPicPr/>
          <p:nvPr/>
        </p:nvPicPr>
        <p:blipFill>
          <a:blip r:embed="rId2"/>
          <a:stretch/>
        </p:blipFill>
        <p:spPr>
          <a:xfrm>
            <a:off x="4954680" y="2448000"/>
            <a:ext cx="4070520" cy="3052440"/>
          </a:xfrm>
          <a:prstGeom prst="rect">
            <a:avLst/>
          </a:prstGeom>
          <a:ln w="38160">
            <a:solidFill>
              <a:schemeClr val="tx1"/>
            </a:solidFill>
            <a:round/>
          </a:ln>
        </p:spPr>
      </p:pic>
      <p:pic>
        <p:nvPicPr>
          <p:cNvPr id="260" name="Picture 2"/>
          <p:cNvPicPr/>
          <p:nvPr/>
        </p:nvPicPr>
        <p:blipFill>
          <a:blip r:embed="rId3"/>
          <a:stretch/>
        </p:blipFill>
        <p:spPr>
          <a:xfrm>
            <a:off x="142920" y="1785926"/>
            <a:ext cx="4680000" cy="3722074"/>
          </a:xfrm>
          <a:prstGeom prst="rect">
            <a:avLst/>
          </a:prstGeom>
          <a:ln w="38160">
            <a:solidFill>
              <a:schemeClr val="tx1"/>
            </a:solidFill>
            <a:round/>
          </a:ln>
        </p:spPr>
      </p:pic>
      <p:sp>
        <p:nvSpPr>
          <p:cNvPr id="261" name="CustomShape 2"/>
          <p:cNvSpPr/>
          <p:nvPr/>
        </p:nvSpPr>
        <p:spPr>
          <a:xfrm>
            <a:off x="155880" y="5857920"/>
            <a:ext cx="6722640" cy="6073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600" b="0" u="sng" strike="noStrike" spc="-1">
                <a:solidFill>
                  <a:srgbClr val="000000"/>
                </a:solidFill>
                <a:uFillTx/>
                <a:latin typeface="Calibri"/>
                <a:ea typeface="DejaVu Sans"/>
              </a:rPr>
              <a:t>Plaine de Chaley : (octobre 2022)</a:t>
            </a:r>
            <a:endParaRPr lang="fr-FR" sz="1600" b="0" strike="noStrike" spc="-1">
              <a:latin typeface="Arial"/>
            </a:endParaRPr>
          </a:p>
          <a:p>
            <a:pPr>
              <a:lnSpc>
                <a:spcPct val="100000"/>
              </a:lnSpc>
            </a:pPr>
            <a:r>
              <a:rPr lang="fr-FR" sz="1600" b="0" u="sng" strike="noStrike" spc="-1">
                <a:solidFill>
                  <a:srgbClr val="000000"/>
                </a:solidFill>
                <a:uFillTx/>
                <a:latin typeface="Calibri"/>
                <a:ea typeface="DejaVu Sans"/>
              </a:rPr>
              <a:t>photos correspondant au site de la pêche d’inventaire qui a été exceptionnelle.</a:t>
            </a:r>
            <a:r>
              <a:rPr lang="fr-FR" sz="1800" b="0" strike="noStrike" spc="-1">
                <a:solidFill>
                  <a:srgbClr val="000000"/>
                </a:solidFill>
                <a:latin typeface="Calibri"/>
                <a:ea typeface="DejaVu Sans"/>
              </a:rPr>
              <a:t> </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2" name="CustomShape 1"/>
          <p:cNvSpPr/>
          <p:nvPr/>
        </p:nvSpPr>
        <p:spPr>
          <a:xfrm>
            <a:off x="357120" y="142920"/>
            <a:ext cx="8428320" cy="64789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Calibri"/>
                <a:ea typeface="DejaVu Sans"/>
              </a:rPr>
              <a:t>En conclusion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600" b="1" strike="noStrike" spc="-1">
                <a:solidFill>
                  <a:srgbClr val="000000"/>
                </a:solidFill>
                <a:latin typeface="Calibri"/>
                <a:ea typeface="DejaVu Sans"/>
              </a:rPr>
              <a:t>La continuité écologique au même titre que la restauration hydro-morphologique, et de surcroît quand les deux sont menés parallèlement sur un même projet, ne doivent pas voir le jour qu’avec pour seul objectif : l’hydraulique. </a:t>
            </a:r>
            <a:endParaRPr lang="fr-FR" sz="1600" b="0" strike="noStrike" spc="-1">
              <a:latin typeface="Arial"/>
            </a:endParaRPr>
          </a:p>
          <a:p>
            <a:pPr algn="just">
              <a:lnSpc>
                <a:spcPct val="100000"/>
              </a:lnSpc>
            </a:pPr>
            <a:r>
              <a:rPr lang="fr-FR" sz="1600" b="1" strike="noStrike" spc="-1">
                <a:solidFill>
                  <a:srgbClr val="000000"/>
                </a:solidFill>
                <a:latin typeface="Calibri"/>
                <a:ea typeface="DejaVu Sans"/>
              </a:rPr>
              <a:t>L’hydraulique est l’élément de base qui sert de point d’appui à l’atteinte du bon état</a:t>
            </a:r>
            <a:r>
              <a:rPr lang="fr-FR" sz="1600" b="0" strike="noStrike" spc="-1">
                <a:solidFill>
                  <a:srgbClr val="000000"/>
                </a:solidFill>
                <a:latin typeface="Calibri"/>
                <a:ea typeface="DejaVu Sans"/>
              </a:rPr>
              <a:t>, et qui doit être réalisé de manière à amener la rivière à fonctionner au plus près d’un état naturel. </a:t>
            </a: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Pour se faire, </a:t>
            </a:r>
            <a:r>
              <a:rPr lang="fr-FR" sz="1600" b="1" strike="noStrike" spc="-1">
                <a:solidFill>
                  <a:srgbClr val="000000"/>
                </a:solidFill>
                <a:latin typeface="Calibri"/>
                <a:ea typeface="DejaVu Sans"/>
              </a:rPr>
              <a:t>les poissons sont considérés comme un maillon essentiel</a:t>
            </a:r>
            <a:r>
              <a:rPr lang="fr-FR" sz="1600" b="0" strike="noStrike" spc="-1">
                <a:solidFill>
                  <a:srgbClr val="000000"/>
                </a:solidFill>
                <a:latin typeface="Calibri"/>
                <a:ea typeface="DejaVu Sans"/>
              </a:rPr>
              <a:t>, (très justement repris par la DCE) car leurs répartitions au sein de la rivière, les classes d’âges, leurs structures, leurs zones de reproduction et leurs croissances permettent d’identifier au plus près tout ce qu’une rivière doit être en mesure d’apporter </a:t>
            </a:r>
            <a:r>
              <a:rPr lang="fr-FR" sz="1600" b="1" strike="noStrike" spc="-1">
                <a:solidFill>
                  <a:srgbClr val="000000"/>
                </a:solidFill>
                <a:latin typeface="Calibri"/>
                <a:ea typeface="DejaVu Sans"/>
              </a:rPr>
              <a:t>pour aboutir à des biomasses fonctionnelles et donc conformes.</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Aussi </a:t>
            </a:r>
            <a:r>
              <a:rPr lang="fr-FR" sz="1600" b="1" strike="noStrike" spc="-1">
                <a:solidFill>
                  <a:srgbClr val="000000"/>
                </a:solidFill>
                <a:latin typeface="Calibri"/>
                <a:ea typeface="DejaVu Sans"/>
              </a:rPr>
              <a:t>pour tendre vers cette conformité, d’une part l’hydraulique doit être mise en forme avec la certitude d’un équilibre parfait.</a:t>
            </a:r>
            <a:r>
              <a:rPr lang="fr-FR" sz="1600" b="0" strike="noStrike" spc="-1">
                <a:solidFill>
                  <a:srgbClr val="000000"/>
                </a:solidFill>
                <a:latin typeface="Calibri"/>
                <a:ea typeface="DejaVu Sans"/>
              </a:rPr>
              <a:t>  Ce dernier va identifier des systèmes latéraux fonctionnels, des fosses profondes, des radiers, des mouvements alluvionnaires équilibrés, etc… qui vont déjà en partie occasionner un retour des biomasses de poissons en lien avec ce qu’un système hydraulique doit produire en terme piscicole.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Mais </a:t>
            </a:r>
            <a:r>
              <a:rPr lang="fr-FR" sz="1600" b="1" strike="noStrike" spc="-1">
                <a:solidFill>
                  <a:srgbClr val="000000"/>
                </a:solidFill>
                <a:latin typeface="Calibri"/>
                <a:ea typeface="DejaVu Sans"/>
              </a:rPr>
              <a:t>pour obtenir des biomasses conformes,</a:t>
            </a:r>
            <a:r>
              <a:rPr lang="fr-FR" sz="1600" b="0" strike="noStrike" spc="-1">
                <a:solidFill>
                  <a:srgbClr val="000000"/>
                </a:solidFill>
                <a:latin typeface="Calibri"/>
                <a:ea typeface="DejaVu Sans"/>
              </a:rPr>
              <a:t> </a:t>
            </a:r>
            <a:r>
              <a:rPr lang="fr-FR" sz="1600" b="1" strike="noStrike" spc="-1">
                <a:solidFill>
                  <a:srgbClr val="000000"/>
                </a:solidFill>
                <a:latin typeface="Calibri"/>
                <a:ea typeface="DejaVu Sans"/>
              </a:rPr>
              <a:t>il est impératif que l’habitat piscicole soit intégré dans le système hydraulique</a:t>
            </a:r>
            <a:r>
              <a:rPr lang="fr-FR" sz="1600" b="0" strike="noStrike" spc="-1">
                <a:solidFill>
                  <a:srgbClr val="000000"/>
                </a:solidFill>
                <a:latin typeface="Calibri"/>
                <a:ea typeface="DejaVu Sans"/>
              </a:rPr>
              <a:t>. D’ailleurs, </a:t>
            </a:r>
            <a:r>
              <a:rPr lang="fr-FR" sz="1600" b="1" strike="noStrike" spc="-1">
                <a:solidFill>
                  <a:srgbClr val="000000"/>
                </a:solidFill>
                <a:latin typeface="Calibri"/>
                <a:ea typeface="DejaVu Sans"/>
              </a:rPr>
              <a:t>hydraulique et habitats sont intimement liés et indissociables. </a:t>
            </a:r>
            <a:r>
              <a:rPr lang="fr-FR" sz="1600" b="0" strike="noStrike" spc="-1">
                <a:solidFill>
                  <a:srgbClr val="000000"/>
                </a:solidFill>
                <a:latin typeface="Calibri"/>
                <a:ea typeface="DejaVu Sans"/>
              </a:rPr>
              <a:t>Les poissons, comme toutes les espèces, sont dépendants de leurs habitats. C’est valable pour les chauves-souris, (protection des grottes avec des Arrêtés de Protection de Biotope), les pics noirs (marquage des arbres par l’ONF), etc. Il en est de même pour les poissons, et c’est d’autant plus explicite lorsque l’on travaille sur un projet de continuité écologique, où il est un comble de se retrouver avec moins de poissons après les travaux qu’avant, alors que le but premier est de rendre possible le franchissement d’ouvrages. </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3" name="CustomShape 1"/>
          <p:cNvSpPr/>
          <p:nvPr/>
        </p:nvSpPr>
        <p:spPr>
          <a:xfrm>
            <a:off x="285840" y="500040"/>
            <a:ext cx="8428320" cy="61164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Calibri"/>
                <a:ea typeface="DejaVu Sans"/>
              </a:rPr>
              <a:t>En conclusion (suite)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600" b="0" strike="noStrike" spc="-1">
                <a:solidFill>
                  <a:srgbClr val="000000"/>
                </a:solidFill>
                <a:latin typeface="Calibri"/>
                <a:ea typeface="DejaVu Sans"/>
              </a:rPr>
              <a:t>Par conséquent, </a:t>
            </a:r>
            <a:r>
              <a:rPr lang="fr-FR" sz="1600" b="1" strike="noStrike" spc="-1">
                <a:solidFill>
                  <a:srgbClr val="000000"/>
                </a:solidFill>
                <a:latin typeface="Calibri"/>
                <a:ea typeface="DejaVu Sans"/>
              </a:rPr>
              <a:t>au moment de la réalisation des travaux, tout doit être mis en œuvre pour que le fonctionnement hydraulique et habitats, soient intégrés au plus près afin de donner naissance à des états fonctionnels.</a:t>
            </a:r>
            <a:r>
              <a:rPr lang="fr-FR" sz="1600" b="0" strike="noStrike" spc="-1">
                <a:solidFill>
                  <a:srgbClr val="000000"/>
                </a:solidFill>
                <a:latin typeface="Calibri"/>
                <a:ea typeface="DejaVu Sans"/>
              </a:rPr>
              <a:t> Ce mélange est indispensable, car en partant de ce préconise la DCE, c’est-à-dire les quatre facteurs essentiels, on aboutit, en intégrant tous les éléments, à </a:t>
            </a:r>
            <a:r>
              <a:rPr lang="fr-FR" sz="1600" b="1" strike="noStrike" spc="-1">
                <a:solidFill>
                  <a:srgbClr val="000000"/>
                </a:solidFill>
                <a:latin typeface="Calibri"/>
                <a:ea typeface="DejaVu Sans"/>
              </a:rPr>
              <a:t>un</a:t>
            </a:r>
            <a:r>
              <a:rPr lang="fr-FR" sz="1600" b="0" strike="noStrike" spc="-1">
                <a:solidFill>
                  <a:srgbClr val="000000"/>
                </a:solidFill>
                <a:latin typeface="Calibri"/>
                <a:ea typeface="DejaVu Sans"/>
              </a:rPr>
              <a:t> </a:t>
            </a:r>
            <a:r>
              <a:rPr lang="fr-FR" sz="1600" b="1" strike="noStrike" spc="-1">
                <a:solidFill>
                  <a:srgbClr val="000000"/>
                </a:solidFill>
                <a:latin typeface="Calibri"/>
                <a:ea typeface="DejaVu Sans"/>
              </a:rPr>
              <a:t>chantier réussi, à un écosystème logique, et ce, dès les premiers temps de leur mise en service.</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Lorsque l’on comprend comment évolue les poissons dans un milieu et qu’on le prend en compte, on ne peut, lors de la réalisation de travaux de restauration par exemple, qu’aboutir à un juste équilibre.</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1" strike="noStrike" spc="-1">
                <a:solidFill>
                  <a:srgbClr val="000000"/>
                </a:solidFill>
                <a:latin typeface="Calibri"/>
                <a:ea typeface="DejaVu Sans"/>
              </a:rPr>
              <a:t>C’est identique pour un autre facteur clé : la physico-chimie, facteur prioritaire avant toute autre opération. Qui voudrait réaliser de la continuité écologique sur une rivière où la qualité de l’eau est incompatible avec la vie piscicole ? Il y a des logiques à engager et des priorités à mettre en place. </a:t>
            </a:r>
            <a:endParaRPr lang="fr-FR" sz="1600" b="0" strike="noStrike" spc="-1">
              <a:latin typeface="Arial"/>
            </a:endParaRPr>
          </a:p>
          <a:p>
            <a:pPr algn="just">
              <a:lnSpc>
                <a:spcPct val="100000"/>
              </a:lnSpc>
            </a:pPr>
            <a:r>
              <a:rPr lang="fr-FR" sz="1600" b="1" strike="noStrike" spc="-1">
                <a:solidFill>
                  <a:srgbClr val="000000"/>
                </a:solidFill>
                <a:latin typeface="Calibri"/>
                <a:ea typeface="DejaVu Sans"/>
              </a:rPr>
              <a:t>C’est d’ailleurs ce qui a été fait sur l’Albarine associer habitats et qualité d’eau. Deux facteurs indissociables pour assurer là aussi, des biomasses piscicoles conformes.</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800" b="1" strike="noStrike" spc="-1">
                <a:solidFill>
                  <a:srgbClr val="FF0000"/>
                </a:solidFill>
                <a:latin typeface="Calibri"/>
                <a:ea typeface="DejaVu Sans"/>
              </a:rPr>
              <a:t>Un projet bien mené = des effets bénéfiques et immédiats sur le milieu.</a:t>
            </a:r>
            <a:r>
              <a:rPr lang="fr-FR" sz="1600" b="1" strike="noStrike" spc="-1">
                <a:solidFill>
                  <a:srgbClr val="FF0000"/>
                </a:solidFill>
                <a:latin typeface="Calibri"/>
                <a:ea typeface="DejaVu Sans"/>
              </a:rPr>
              <a:t>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800" b="1" strike="noStrike" spc="-1">
                <a:solidFill>
                  <a:srgbClr val="FF0000"/>
                </a:solidFill>
                <a:latin typeface="Calibri"/>
                <a:ea typeface="DejaVu Sans"/>
              </a:rPr>
              <a:t>C’est notre constat pour chaque chantier réalisé depuis 25 ans, attesté par les pêches d’inventaires systématiquement réalisées et la réputation halieutique qui en découle.</a:t>
            </a:r>
            <a:endParaRPr lang="fr-FR" sz="1800" b="0" strike="noStrike" spc="-1">
              <a:latin typeface="Arial"/>
            </a:endParaRPr>
          </a:p>
          <a:p>
            <a:pPr algn="just">
              <a:lnSpc>
                <a:spcPct val="100000"/>
              </a:lnSpc>
            </a:pP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4" name="CustomShape 1"/>
          <p:cNvSpPr/>
          <p:nvPr/>
        </p:nvSpPr>
        <p:spPr>
          <a:xfrm>
            <a:off x="500040" y="428760"/>
            <a:ext cx="7999560" cy="38383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strike="noStrike" spc="-1">
                <a:solidFill>
                  <a:srgbClr val="376092"/>
                </a:solidFill>
                <a:latin typeface="Calibri"/>
                <a:ea typeface="DejaVu Sans"/>
              </a:rPr>
              <a:t>Mise en application (3 clés) : les chantiers phares de l'AAPPMA de l'Albarine depuis 23 ans…</a:t>
            </a:r>
            <a:endParaRPr lang="fr-FR" sz="2200" b="0" strike="noStrike" spc="-1">
              <a:latin typeface="Arial"/>
            </a:endParaRPr>
          </a:p>
          <a:p>
            <a:pPr>
              <a:lnSpc>
                <a:spcPct val="100000"/>
              </a:lnSpc>
            </a:pPr>
            <a:endParaRPr lang="fr-FR" sz="2200" b="0" strike="noStrike" spc="-1">
              <a:latin typeface="Arial"/>
            </a:endParaRPr>
          </a:p>
          <a:p>
            <a:pPr>
              <a:lnSpc>
                <a:spcPct val="100000"/>
              </a:lnSpc>
            </a:pPr>
            <a:r>
              <a:rPr lang="fr-FR" sz="1800" b="1" strike="noStrike" spc="-1">
                <a:solidFill>
                  <a:srgbClr val="000000"/>
                </a:solidFill>
                <a:latin typeface="Calibri"/>
                <a:ea typeface="DejaVu Sans"/>
              </a:rPr>
              <a:t>Le couplage syndicat et aappma : dossier / plan / technicité = réussite des projets !</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Depuis la création du syndicat en 1999, structure porteuse, l’aappma a toujours participé aux fiches-actions du syndicat, et  notamment d’un point de vue technique par la mise en place concrète journalière de ces actions.</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Calibri"/>
                <a:ea typeface="DejaVu Sans"/>
              </a:rPr>
              <a:t>En plus d’être force de proposition, la réalisation a été laissée en grande partie à l’AAPPMA.</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DejaVu Sans"/>
              </a:rPr>
              <a:t> </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5" name="CustomShape 1"/>
          <p:cNvSpPr/>
          <p:nvPr/>
        </p:nvSpPr>
        <p:spPr>
          <a:xfrm>
            <a:off x="285840" y="357120"/>
            <a:ext cx="6285240" cy="3639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Calibri"/>
                <a:ea typeface="DejaVu Sans"/>
              </a:rPr>
              <a:t>Chantier de la plaine de Chaley (700 mètres) réalisé en 2015.</a:t>
            </a:r>
            <a:endParaRPr lang="fr-FR" sz="1800" b="0" strike="noStrike" spc="-1">
              <a:latin typeface="Arial"/>
            </a:endParaRPr>
          </a:p>
        </p:txBody>
      </p:sp>
      <p:sp>
        <p:nvSpPr>
          <p:cNvPr id="266" name="CustomShape 2"/>
          <p:cNvSpPr/>
          <p:nvPr/>
        </p:nvSpPr>
        <p:spPr>
          <a:xfrm>
            <a:off x="2286000" y="1028520"/>
            <a:ext cx="4570560" cy="50274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u="sng" strike="noStrike" spc="-1">
                <a:solidFill>
                  <a:srgbClr val="000000"/>
                </a:solidFill>
                <a:uFillTx/>
                <a:latin typeface="Calibri"/>
                <a:ea typeface="DejaVu Sans"/>
              </a:rPr>
              <a:t>Tous les objectifs du bon état écologique ont été atteints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DejaVu Sans"/>
              </a:rPr>
              <a:t>* densités piscicoles : il résulte des pêches d’inventaires avant et après travaux : un cheptel multiplié par 10 (de 200 à 1950 individus : 1600 truites et 350 ombres).</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 habitats, fosses, radiers, </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 dynamique alluviale,</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 végétalisation, </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 zone d'inondabilité</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 zones de frayères </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*dynamique des espèces ( préservation et développement du crapaud sonneur, habitat du cincle plongeur, castor,...)</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*amélioration des indices d'invertébrés en nombre et en taxons</a:t>
            </a:r>
            <a:endParaRPr lang="fr-FR" sz="1800" b="0" strike="noStrike" spc="-1">
              <a:latin typeface="Arial"/>
            </a:endParaRPr>
          </a:p>
          <a:p>
            <a:pPr algn="just">
              <a:lnSpc>
                <a:spcPct val="100000"/>
              </a:lnSpc>
            </a:pP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67" name="Picture 2"/>
          <p:cNvPicPr/>
          <p:nvPr/>
        </p:nvPicPr>
        <p:blipFill>
          <a:blip r:embed="rId2"/>
          <a:stretch/>
        </p:blipFill>
        <p:spPr>
          <a:xfrm>
            <a:off x="285840" y="428760"/>
            <a:ext cx="8587800" cy="5724720"/>
          </a:xfrm>
          <a:prstGeom prst="rect">
            <a:avLst/>
          </a:prstGeom>
          <a:ln w="38160">
            <a:solidFill>
              <a:schemeClr val="tx1"/>
            </a:solidFill>
            <a:round/>
          </a:ln>
        </p:spPr>
      </p:pic>
      <p:sp>
        <p:nvSpPr>
          <p:cNvPr id="268" name="CustomShape 1"/>
          <p:cNvSpPr/>
          <p:nvPr/>
        </p:nvSpPr>
        <p:spPr>
          <a:xfrm>
            <a:off x="1928880" y="5572080"/>
            <a:ext cx="4927680" cy="91260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Pêche d'inventaire : un cheptel multiplié par 10 (de 200 à 1950 individus : 1600 truites et 350 ombres), sur 100 mètres de long et une surface de 700 m².</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9" name="CustomShape 1"/>
          <p:cNvSpPr/>
          <p:nvPr/>
        </p:nvSpPr>
        <p:spPr>
          <a:xfrm>
            <a:off x="1143000" y="214200"/>
            <a:ext cx="6856560" cy="3639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Calibri"/>
                <a:ea typeface="DejaVu Sans"/>
              </a:rPr>
              <a:t>Chantier de la Grange à Guy (linéaire de 250 m) réalisé en 2013.</a:t>
            </a:r>
            <a:endParaRPr lang="fr-FR" sz="1800" b="0" strike="noStrike" spc="-1">
              <a:latin typeface="Arial"/>
            </a:endParaRPr>
          </a:p>
        </p:txBody>
      </p:sp>
      <p:pic>
        <p:nvPicPr>
          <p:cNvPr id="270" name="Picture 3"/>
          <p:cNvPicPr/>
          <p:nvPr/>
        </p:nvPicPr>
        <p:blipFill>
          <a:blip r:embed="rId2"/>
          <a:stretch/>
        </p:blipFill>
        <p:spPr>
          <a:xfrm>
            <a:off x="571320" y="714240"/>
            <a:ext cx="7961400" cy="5307120"/>
          </a:xfrm>
          <a:prstGeom prst="rect">
            <a:avLst/>
          </a:prstGeom>
          <a:ln w="38160">
            <a:solidFill>
              <a:schemeClr val="tx1"/>
            </a:solidFill>
            <a:round/>
          </a:ln>
          <a:effectLst>
            <a:outerShdw blurRad="76200" dist="12218" dir="8100000" sy="-23000" kx="800400" algn="br" rotWithShape="0">
              <a:srgbClr val="000000">
                <a:alpha val="20000"/>
              </a:srgbClr>
            </a:outerShdw>
          </a:effectLst>
        </p:spPr>
      </p:pic>
      <p:sp>
        <p:nvSpPr>
          <p:cNvPr id="271" name="CustomShape 2"/>
          <p:cNvSpPr/>
          <p:nvPr/>
        </p:nvSpPr>
        <p:spPr>
          <a:xfrm>
            <a:off x="5286240" y="4857840"/>
            <a:ext cx="3713400" cy="173556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Le système a fonctionné sur lui-même, en effectuant un équilibrage parfait : création de fosses, dynamique alluvionnaire, et végétalisation dès les premières années du chantier.</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72" name="CustomShape 1"/>
          <p:cNvSpPr/>
          <p:nvPr/>
        </p:nvSpPr>
        <p:spPr>
          <a:xfrm>
            <a:off x="285840" y="214200"/>
            <a:ext cx="8571240" cy="22842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u="sng" strike="noStrike" spc="-1">
                <a:solidFill>
                  <a:srgbClr val="000000"/>
                </a:solidFill>
                <a:uFillTx/>
                <a:latin typeface="Calibri"/>
                <a:ea typeface="DejaVu Sans"/>
              </a:rPr>
              <a:t>VI. Solution globale proposée afin de rentrer en conformité avec la directive européenne</a:t>
            </a:r>
            <a:endParaRPr lang="fr-FR" sz="2400" b="0" strike="noStrike" spc="-1">
              <a:latin typeface="Arial"/>
            </a:endParaRPr>
          </a:p>
          <a:p>
            <a:pPr>
              <a:lnSpc>
                <a:spcPct val="100000"/>
              </a:lnSpc>
            </a:pPr>
            <a:endParaRPr lang="fr-FR" sz="2400" b="0" strike="noStrike" spc="-1">
              <a:latin typeface="Arial"/>
            </a:endParaRPr>
          </a:p>
          <a:p>
            <a:pPr>
              <a:lnSpc>
                <a:spcPct val="100000"/>
              </a:lnSpc>
            </a:pPr>
            <a:r>
              <a:rPr lang="fr-FR" sz="1800" b="0" u="sng" strike="noStrike" spc="-1">
                <a:solidFill>
                  <a:srgbClr val="000000"/>
                </a:solidFill>
                <a:uFillTx/>
                <a:latin typeface="Calibri"/>
                <a:ea typeface="DejaVu Sans"/>
              </a:rPr>
              <a:t>Pour atteindre les objectifs initiaux et respecter la directive cadre européenne, nous proposons trois points fondamentaux :</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273" name="CustomShape 2"/>
          <p:cNvSpPr/>
          <p:nvPr/>
        </p:nvSpPr>
        <p:spPr>
          <a:xfrm>
            <a:off x="1214280" y="2571840"/>
            <a:ext cx="6356520" cy="3381480"/>
          </a:xfrm>
          <a:prstGeom prst="rect">
            <a:avLst/>
          </a:prstGeom>
          <a:solidFill>
            <a:schemeClr val="bg2">
              <a:lumMod val="75000"/>
            </a:schemeClr>
          </a:solidFill>
          <a:ln w="38160">
            <a:solidFill>
              <a:schemeClr val="tx1"/>
            </a:solidFill>
            <a:round/>
          </a:ln>
          <a:effectLst>
            <a:outerShdw blurRad="76200" dist="12218" dir="8100000" sy="-23000" kx="800400" algn="br" rotWithShape="0">
              <a:srgbClr val="000000">
                <a:alpha val="20000"/>
              </a:srgbClr>
            </a:outerShdw>
          </a:effectLst>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Calibri"/>
                <a:ea typeface="DejaVu Sans"/>
              </a:rPr>
              <a:t>1 – enlever l’épi formé par l’enrochement en le déplaçant et en le restructurant, ce qui permettra la disparition du plan d'eau et des acacias, en plus d’aboutir au but hydraulique recherché.</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Calibri"/>
                <a:ea typeface="DejaVu Sans"/>
              </a:rPr>
              <a:t>2 – accentuer la courbe suivante vers le chemin SNCF puis repartir vers l'ancien lit.</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Calibri"/>
                <a:ea typeface="DejaVu Sans"/>
              </a:rPr>
              <a:t>3 – création d’un seuil de calage aval pour retrouver le point d'équilibre et permettre le rechargement de la rivière en amont.</a:t>
            </a:r>
            <a:endParaRPr lang="fr-FR" sz="1800" b="0" strike="noStrike" spc="-1">
              <a:latin typeface="Arial"/>
            </a:endParaRPr>
          </a:p>
          <a:p>
            <a:pPr>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Parallèlement, des panneaux pédagogiques pourraient être disposés le long du sentier de promenade.</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74" name="Picture 2"/>
          <p:cNvPicPr/>
          <p:nvPr/>
        </p:nvPicPr>
        <p:blipFill>
          <a:blip r:embed="rId2"/>
          <a:stretch/>
        </p:blipFill>
        <p:spPr>
          <a:xfrm>
            <a:off x="428760" y="714240"/>
            <a:ext cx="8213760" cy="4770720"/>
          </a:xfrm>
          <a:prstGeom prst="rect">
            <a:avLst/>
          </a:prstGeom>
          <a:ln w="38160">
            <a:solidFill>
              <a:schemeClr val="tx1"/>
            </a:solidFill>
            <a:miter/>
          </a:ln>
        </p:spPr>
      </p:pic>
      <p:sp>
        <p:nvSpPr>
          <p:cNvPr id="275" name="CustomShape 1"/>
          <p:cNvSpPr/>
          <p:nvPr/>
        </p:nvSpPr>
        <p:spPr>
          <a:xfrm>
            <a:off x="1071360" y="5857920"/>
            <a:ext cx="6856560" cy="63828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Schéma de l’évolution de la rivière entre 2019 (projet) et octobre 2022. </a:t>
            </a:r>
            <a:endParaRPr lang="fr-FR" sz="1800" b="0" strike="noStrike" spc="-1">
              <a:latin typeface="Arial"/>
            </a:endParaRPr>
          </a:p>
          <a:p>
            <a:pPr>
              <a:lnSpc>
                <a:spcPct val="100000"/>
              </a:lnSpc>
            </a:pPr>
            <a:r>
              <a:rPr lang="fr-FR" sz="1800" b="0" strike="noStrike" spc="-1">
                <a:solidFill>
                  <a:srgbClr val="000000"/>
                </a:solidFill>
                <a:latin typeface="Calibri"/>
                <a:ea typeface="DejaVu Sans"/>
              </a:rPr>
              <a:t>Le tracé actuel en vert existe depuis 2020 suite aux premières crues.</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96" name="CustomShape 1"/>
          <p:cNvSpPr/>
          <p:nvPr/>
        </p:nvSpPr>
        <p:spPr>
          <a:xfrm>
            <a:off x="857160" y="357120"/>
            <a:ext cx="7571160" cy="64540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u="sng" strike="noStrike" spc="-1">
                <a:solidFill>
                  <a:srgbClr val="000000"/>
                </a:solidFill>
                <a:uFillTx/>
                <a:latin typeface="Calibri"/>
                <a:ea typeface="DejaVu Sans"/>
              </a:rPr>
              <a:t>I. Origine et objectifs du projet de restauration 2019 (DAP de Juin 2017)</a:t>
            </a:r>
            <a:endParaRPr lang="fr-FR" sz="2200" b="0" strike="noStrike" spc="-1">
              <a:latin typeface="Arial"/>
            </a:endParaRPr>
          </a:p>
          <a:p>
            <a:pPr>
              <a:lnSpc>
                <a:spcPct val="100000"/>
              </a:lnSpc>
            </a:pPr>
            <a:endParaRPr lang="fr-FR" sz="2200" b="0" strike="noStrike" spc="-1">
              <a:latin typeface="Arial"/>
            </a:endParaRPr>
          </a:p>
          <a:p>
            <a:pPr>
              <a:lnSpc>
                <a:spcPct val="100000"/>
              </a:lnSpc>
            </a:pPr>
            <a:r>
              <a:rPr lang="fr-FR" sz="1800" b="1" u="sng" strike="noStrike" spc="-1">
                <a:solidFill>
                  <a:srgbClr val="000000"/>
                </a:solidFill>
                <a:uFillTx/>
                <a:latin typeface="Calibri"/>
                <a:ea typeface="DejaVu Sans"/>
              </a:rPr>
              <a:t>Origine du projet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400" b="0" strike="noStrike" spc="-1">
                <a:solidFill>
                  <a:srgbClr val="000000"/>
                </a:solidFill>
                <a:latin typeface="sans-serif;Arial"/>
                <a:ea typeface="DejaVu Sans"/>
              </a:rPr>
              <a:t>« A l'issue du diagnostic physique de l'Albarine (TELEOS, 2010) réalisé dans le cadre de l'élaboration du contrat de rivière, le secteur de l'Albarine entre le secteur de la ''Déruppe '' à Torcieu et le secteur des ''grandes Iles'' ont été identifiés comme particulièrement dégradés physiquement et présentant un potentiel important pour envisager une opération de restauration hydromorphologique ambitieuse. </a:t>
            </a:r>
            <a:endParaRPr lang="fr-FR" sz="1400" b="0" strike="noStrike" spc="-1">
              <a:latin typeface="Arial"/>
            </a:endParaRPr>
          </a:p>
          <a:p>
            <a:pPr>
              <a:lnSpc>
                <a:spcPct val="100000"/>
              </a:lnSpc>
            </a:pPr>
            <a:r>
              <a:t/>
            </a:r>
            <a:br/>
            <a:r>
              <a:rPr lang="fr-FR" sz="1400" b="0" strike="noStrike" spc="-1">
                <a:solidFill>
                  <a:srgbClr val="000000"/>
                </a:solidFill>
                <a:latin typeface="sans-serif;Arial"/>
                <a:ea typeface="DejaVu Sans"/>
              </a:rPr>
              <a:t>Aujourd'hui, </a:t>
            </a:r>
            <a:r>
              <a:rPr lang="fr-FR" sz="1400" b="1" strike="noStrike" spc="-1">
                <a:solidFill>
                  <a:srgbClr val="000000"/>
                </a:solidFill>
                <a:latin typeface="sans-serif;Arial"/>
                <a:ea typeface="DejaVu Sans"/>
              </a:rPr>
              <a:t>la rivière canalisée présente une faible diversité d'habitats aquatiques</a:t>
            </a:r>
            <a:r>
              <a:rPr lang="fr-FR" sz="1400" b="0" strike="noStrike" spc="-1">
                <a:solidFill>
                  <a:srgbClr val="000000"/>
                </a:solidFill>
                <a:latin typeface="sans-serif;Arial"/>
                <a:ea typeface="DejaVu Sans"/>
              </a:rPr>
              <a:t>. Le secteur ne participe plus à l'expansion des crues du fait de l'endiguement alors même que le site est en amont immédiat de l'agglomération ambaroise (15000 habitants), soumise au risque d'inondation. Enfin, </a:t>
            </a:r>
            <a:r>
              <a:rPr lang="fr-FR" sz="1400" b="1" strike="noStrike" spc="-1">
                <a:solidFill>
                  <a:srgbClr val="000000"/>
                </a:solidFill>
                <a:latin typeface="sans-serif;Arial"/>
                <a:ea typeface="DejaVu Sans"/>
              </a:rPr>
              <a:t>l'enfoncement de la rivière est un facteur de vulnérabilité supplémentaire pour la ressource en eau souterraine</a:t>
            </a:r>
            <a:r>
              <a:rPr lang="fr-FR" sz="1400" b="0" strike="noStrike" spc="-1">
                <a:solidFill>
                  <a:srgbClr val="000000"/>
                </a:solidFill>
                <a:latin typeface="sans-serif;Arial"/>
                <a:ea typeface="DejaVu Sans"/>
              </a:rPr>
              <a:t> aujourd'hui exploitée pour alimenter cette même agglomération. »</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600" b="1" u="sng" strike="noStrike" spc="-1">
                <a:solidFill>
                  <a:srgbClr val="000000"/>
                </a:solidFill>
                <a:uFillTx/>
                <a:latin typeface="sans-serif;Arial"/>
                <a:ea typeface="DejaVu Sans"/>
              </a:rPr>
              <a:t>Objectifs du projet : </a:t>
            </a:r>
            <a:endParaRPr lang="fr-FR" sz="1600" b="0" strike="noStrike" spc="-1">
              <a:latin typeface="Arial"/>
            </a:endParaRPr>
          </a:p>
          <a:p>
            <a:pPr>
              <a:lnSpc>
                <a:spcPct val="100000"/>
              </a:lnSpc>
            </a:pPr>
            <a:endParaRPr lang="fr-FR" sz="1600" b="0" strike="noStrike" spc="-1">
              <a:latin typeface="Arial"/>
            </a:endParaRPr>
          </a:p>
          <a:p>
            <a:pPr>
              <a:lnSpc>
                <a:spcPct val="100000"/>
              </a:lnSpc>
            </a:pPr>
            <a:r>
              <a:rPr lang="fr-FR" sz="1400" b="0" strike="noStrike" spc="-1">
                <a:solidFill>
                  <a:srgbClr val="000000"/>
                </a:solidFill>
                <a:latin typeface="sans-serif;Arial"/>
                <a:ea typeface="DejaVu Sans"/>
              </a:rPr>
              <a:t>« Face au constat de mauvaise qualité physique du cours d'eau, le SIABVA souhaite réaliser une opération de restauration hydromorphologique de l'Albarine avec les objectifs suivants :</a:t>
            </a:r>
            <a:r>
              <a:t/>
            </a:r>
            <a:br/>
            <a:r>
              <a:rPr lang="fr-FR" sz="1400" b="0" strike="noStrike" spc="-1">
                <a:solidFill>
                  <a:srgbClr val="000000"/>
                </a:solidFill>
                <a:latin typeface="sans-serif;Arial"/>
                <a:ea typeface="DejaVu Sans"/>
              </a:rPr>
              <a:t> retrouver une fonctionnalité et une qualité habitationnelle du cours d'eau ;</a:t>
            </a:r>
            <a:endParaRPr lang="fr-FR" sz="1400" b="0" strike="noStrike" spc="-1">
              <a:latin typeface="Arial"/>
            </a:endParaRPr>
          </a:p>
          <a:p>
            <a:pPr>
              <a:lnSpc>
                <a:spcPct val="100000"/>
              </a:lnSpc>
            </a:pPr>
            <a:r>
              <a:rPr lang="fr-FR" sz="1400" b="0" strike="noStrike" spc="-1">
                <a:solidFill>
                  <a:srgbClr val="000000"/>
                </a:solidFill>
                <a:latin typeface="sans-serif;Arial"/>
                <a:ea typeface="DejaVu Sans"/>
              </a:rPr>
              <a:t> permettre une rétention dynamique des eaux de crues en amont de communes disposant d'un plan de prévention des risques d'inondation ;</a:t>
            </a:r>
            <a:r>
              <a:t/>
            </a:r>
            <a:br/>
            <a:r>
              <a:t/>
            </a:r>
            <a:br/>
            <a:endParaRPr lang="fr-FR" sz="1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76" name="Picture 2"/>
          <p:cNvPicPr/>
          <p:nvPr/>
        </p:nvPicPr>
        <p:blipFill>
          <a:blip r:embed="rId2"/>
          <a:stretch/>
        </p:blipFill>
        <p:spPr>
          <a:xfrm>
            <a:off x="428760" y="857160"/>
            <a:ext cx="8142480" cy="4713480"/>
          </a:xfrm>
          <a:prstGeom prst="rect">
            <a:avLst/>
          </a:prstGeom>
          <a:ln w="38160">
            <a:solidFill>
              <a:schemeClr val="tx1"/>
            </a:solidFill>
            <a:miter/>
          </a:ln>
        </p:spPr>
      </p:pic>
      <p:sp>
        <p:nvSpPr>
          <p:cNvPr id="277" name="CustomShape 1"/>
          <p:cNvSpPr/>
          <p:nvPr/>
        </p:nvSpPr>
        <p:spPr>
          <a:xfrm>
            <a:off x="1857240" y="5857920"/>
            <a:ext cx="4856400" cy="36396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Schéma de principe suivant l’évolution souhaitée. </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78" name="Picture 2"/>
          <p:cNvPicPr/>
          <p:nvPr/>
        </p:nvPicPr>
        <p:blipFill>
          <a:blip r:embed="rId2"/>
          <a:stretch/>
        </p:blipFill>
        <p:spPr>
          <a:xfrm>
            <a:off x="500040" y="1357200"/>
            <a:ext cx="7961400" cy="5307120"/>
          </a:xfrm>
          <a:prstGeom prst="rect">
            <a:avLst/>
          </a:prstGeom>
          <a:ln w="38160">
            <a:solidFill>
              <a:schemeClr val="tx1"/>
            </a:solidFill>
            <a:round/>
          </a:ln>
        </p:spPr>
      </p:pic>
      <p:sp>
        <p:nvSpPr>
          <p:cNvPr id="279" name="CustomShape 1"/>
          <p:cNvSpPr/>
          <p:nvPr/>
        </p:nvSpPr>
        <p:spPr>
          <a:xfrm>
            <a:off x="357120" y="5380560"/>
            <a:ext cx="8213760" cy="11869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Le virage hydraulique créé en 1880 par les ingénieurs de l’époque restait dans la dynamique de départ du pont. Il est le point essentiel en terme d’équilibre, (fosses, radiers, éjection des matériaux…) et incontournable pour influencer la suite du tracé et permettre à la rivière de se comporter comme une rivière libre.</a:t>
            </a:r>
            <a:endParaRPr lang="fr-FR" sz="1800" b="0" strike="noStrike" spc="-1">
              <a:latin typeface="Arial"/>
            </a:endParaRPr>
          </a:p>
        </p:txBody>
      </p:sp>
      <p:sp>
        <p:nvSpPr>
          <p:cNvPr id="280" name="CustomShape 2"/>
          <p:cNvSpPr/>
          <p:nvPr/>
        </p:nvSpPr>
        <p:spPr>
          <a:xfrm>
            <a:off x="2214720" y="71280"/>
            <a:ext cx="4570560" cy="115524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400" b="1" strike="noStrike" spc="-1">
                <a:solidFill>
                  <a:srgbClr val="000000"/>
                </a:solidFill>
                <a:latin typeface="Calibri"/>
                <a:ea typeface="DejaVu Sans"/>
              </a:rPr>
              <a:t>1 – arrondir le virage en suivant la courbe du chemin : enlever l’épi formé par l’enrochement en le déplaçant et en le restructurant, ce qui permettra la disparition du plan d'eau et des acacias, en plus d’aboutir au but hydraulique recherché.</a:t>
            </a:r>
            <a:endParaRPr lang="fr-FR" sz="1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81" name="Picture 2"/>
          <p:cNvPicPr/>
          <p:nvPr/>
        </p:nvPicPr>
        <p:blipFill>
          <a:blip r:embed="rId2"/>
          <a:stretch/>
        </p:blipFill>
        <p:spPr>
          <a:xfrm>
            <a:off x="428760" y="571320"/>
            <a:ext cx="8373600" cy="5581800"/>
          </a:xfrm>
          <a:prstGeom prst="rect">
            <a:avLst/>
          </a:prstGeom>
          <a:ln w="38160">
            <a:solidFill>
              <a:schemeClr val="tx1"/>
            </a:solidFill>
            <a:round/>
          </a:ln>
        </p:spPr>
      </p:pic>
      <p:sp>
        <p:nvSpPr>
          <p:cNvPr id="282" name="CustomShape 1"/>
          <p:cNvSpPr/>
          <p:nvPr/>
        </p:nvSpPr>
        <p:spPr>
          <a:xfrm>
            <a:off x="2214720" y="5643720"/>
            <a:ext cx="4713480" cy="91260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Accentuer le virage par un mouvement latéral plus large pour créer une vraie dynamique hydraulique.</a:t>
            </a:r>
            <a:endParaRPr lang="fr-FR" sz="1800" b="0" strike="noStrike" spc="-1">
              <a:latin typeface="Arial"/>
            </a:endParaRPr>
          </a:p>
        </p:txBody>
      </p:sp>
      <p:sp>
        <p:nvSpPr>
          <p:cNvPr id="283" name="CustomShape 2"/>
          <p:cNvSpPr/>
          <p:nvPr/>
        </p:nvSpPr>
        <p:spPr>
          <a:xfrm>
            <a:off x="2286000" y="357120"/>
            <a:ext cx="4570560" cy="63828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Calibri"/>
                <a:ea typeface="DejaVu Sans"/>
              </a:rPr>
              <a:t>2 – accentuer la courbe suivante vers le chemin SNCF puis repartir vers l'ancien lit.</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84" name="Picture 3"/>
          <p:cNvPicPr/>
          <p:nvPr/>
        </p:nvPicPr>
        <p:blipFill>
          <a:blip r:embed="rId2"/>
          <a:stretch/>
        </p:blipFill>
        <p:spPr>
          <a:xfrm>
            <a:off x="428760" y="500040"/>
            <a:ext cx="8373600" cy="5927760"/>
          </a:xfrm>
          <a:prstGeom prst="rect">
            <a:avLst/>
          </a:prstGeom>
          <a:ln w="38160">
            <a:solidFill>
              <a:schemeClr val="tx1"/>
            </a:solidFill>
            <a:round/>
          </a:ln>
        </p:spPr>
      </p:pic>
      <p:sp>
        <p:nvSpPr>
          <p:cNvPr id="285" name="CustomShape 1"/>
          <p:cNvSpPr/>
          <p:nvPr/>
        </p:nvSpPr>
        <p:spPr>
          <a:xfrm>
            <a:off x="1000080" y="5286240"/>
            <a:ext cx="3213360" cy="6382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Seuil de calage à réaliser sur le point le plus aval du chantier.</a:t>
            </a:r>
            <a:endParaRPr lang="fr-FR" sz="1800" b="0" strike="noStrike" spc="-1">
              <a:latin typeface="Arial"/>
            </a:endParaRPr>
          </a:p>
        </p:txBody>
      </p:sp>
      <p:sp>
        <p:nvSpPr>
          <p:cNvPr id="286" name="CustomShape 2"/>
          <p:cNvSpPr/>
          <p:nvPr/>
        </p:nvSpPr>
        <p:spPr>
          <a:xfrm>
            <a:off x="2286000" y="142920"/>
            <a:ext cx="4570560" cy="118692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00" b="1" strike="noStrike" spc="-1">
                <a:solidFill>
                  <a:srgbClr val="000000"/>
                </a:solidFill>
                <a:latin typeface="Calibri"/>
                <a:ea typeface="DejaVu Sans"/>
              </a:rPr>
              <a:t>3 – création d’un seuil de calage aval pour retrouver le point d'équilibre, limiter la fuite en avant des alluvions et permettre le rechargement de la rivière en amont.</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287" name="Picture 2"/>
          <p:cNvPicPr/>
          <p:nvPr/>
        </p:nvPicPr>
        <p:blipFill>
          <a:blip r:embed="rId2"/>
          <a:stretch/>
        </p:blipFill>
        <p:spPr>
          <a:xfrm>
            <a:off x="2000160" y="142920"/>
            <a:ext cx="4784760" cy="6383880"/>
          </a:xfrm>
          <a:prstGeom prst="rect">
            <a:avLst/>
          </a:prstGeom>
          <a:ln w="38160">
            <a:solidFill>
              <a:schemeClr val="tx1"/>
            </a:solidFill>
            <a:round/>
          </a:ln>
        </p:spPr>
      </p:pic>
      <p:sp>
        <p:nvSpPr>
          <p:cNvPr id="288" name="CustomShape 1"/>
          <p:cNvSpPr/>
          <p:nvPr/>
        </p:nvSpPr>
        <p:spPr>
          <a:xfrm>
            <a:off x="4643280" y="5786280"/>
            <a:ext cx="4284720" cy="6382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ea typeface="DejaVu Sans"/>
              </a:rPr>
              <a:t>Exemple de seuil de calage conforme à la continuité écologique. (Commune d’Argis).</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89" name="CustomShape 1"/>
          <p:cNvSpPr/>
          <p:nvPr/>
        </p:nvSpPr>
        <p:spPr>
          <a:xfrm>
            <a:off x="142920" y="142920"/>
            <a:ext cx="8856720" cy="657072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760"/>
              </a:spcBef>
            </a:pPr>
            <a:r>
              <a:rPr lang="fr-FR" sz="4400" b="1" strike="noStrike" spc="-1" dirty="0">
                <a:solidFill>
                  <a:srgbClr val="17375E"/>
                </a:solidFill>
                <a:latin typeface="Calibri"/>
                <a:ea typeface="DejaVu Sans"/>
              </a:rPr>
              <a:t>ANNEXES</a:t>
            </a:r>
            <a:r>
              <a:rPr lang="fr-FR" sz="1800" b="0" strike="noStrike" spc="-1" dirty="0">
                <a:solidFill>
                  <a:srgbClr val="17375E"/>
                </a:solidFill>
                <a:latin typeface="Calibri"/>
                <a:ea typeface="DejaVu Sans"/>
              </a:rPr>
              <a:t> </a:t>
            </a:r>
            <a:r>
              <a:t/>
            </a:r>
            <a:br/>
            <a:r>
              <a:rPr lang="fr-FR" sz="1800" b="0" strike="noStrike" spc="-1" dirty="0">
                <a:solidFill>
                  <a:srgbClr val="17375E"/>
                </a:solidFill>
                <a:latin typeface="Calibri"/>
                <a:ea typeface="DejaVu Sans"/>
              </a:rPr>
              <a:t> </a:t>
            </a:r>
            <a:endParaRPr lang="fr-FR" sz="1800" b="0" strike="noStrike" spc="-1" dirty="0">
              <a:latin typeface="Arial"/>
            </a:endParaRPr>
          </a:p>
          <a:p>
            <a:pPr>
              <a:lnSpc>
                <a:spcPct val="100000"/>
              </a:lnSpc>
              <a:spcBef>
                <a:spcPts val="760"/>
              </a:spcBef>
            </a:pPr>
            <a:r>
              <a:t/>
            </a:r>
            <a:br/>
            <a:r>
              <a:rPr lang="fr-FR" sz="2400" b="1" strike="noStrike" spc="-1" dirty="0">
                <a:solidFill>
                  <a:srgbClr val="17375E"/>
                </a:solidFill>
                <a:latin typeface="Calibri"/>
                <a:ea typeface="DejaVu Sans"/>
              </a:rPr>
              <a:t>1. Pêche inventaire INRAE </a:t>
            </a:r>
            <a:r>
              <a:rPr lang="fr-FR" sz="2400" b="1" strike="noStrike" spc="-1" dirty="0" err="1">
                <a:solidFill>
                  <a:srgbClr val="17375E"/>
                </a:solidFill>
                <a:latin typeface="Calibri"/>
                <a:ea typeface="DejaVu Sans"/>
              </a:rPr>
              <a:t>Torcieu</a:t>
            </a:r>
            <a:r>
              <a:rPr lang="fr-FR" sz="2400" b="1" strike="noStrike" spc="-1" dirty="0">
                <a:solidFill>
                  <a:srgbClr val="17375E"/>
                </a:solidFill>
                <a:latin typeface="Calibri"/>
                <a:ea typeface="DejaVu Sans"/>
              </a:rPr>
              <a:t> 2021</a:t>
            </a:r>
            <a:r>
              <a:rPr lang="fr-FR" sz="2400" b="0" strike="noStrike" spc="-1" dirty="0">
                <a:solidFill>
                  <a:srgbClr val="17375E"/>
                </a:solidFill>
                <a:latin typeface="Calibri"/>
                <a:ea typeface="DejaVu Sans"/>
              </a:rPr>
              <a:t> </a:t>
            </a:r>
            <a:endParaRPr lang="fr-FR" sz="2400" b="0" strike="noStrike" spc="-1" dirty="0">
              <a:latin typeface="Arial"/>
            </a:endParaRPr>
          </a:p>
          <a:p>
            <a:pPr>
              <a:lnSpc>
                <a:spcPct val="100000"/>
              </a:lnSpc>
              <a:spcBef>
                <a:spcPts val="760"/>
              </a:spcBef>
            </a:pPr>
            <a:r>
              <a:t/>
            </a:r>
            <a:br/>
            <a:r>
              <a:rPr lang="fr-FR" sz="2400" b="1" strike="noStrike" spc="-1" dirty="0">
                <a:solidFill>
                  <a:srgbClr val="17375E"/>
                </a:solidFill>
                <a:latin typeface="Calibri"/>
                <a:ea typeface="DejaVu Sans"/>
              </a:rPr>
              <a:t>2. Pêche inventaire Fédération de pêche aval confluence </a:t>
            </a:r>
            <a:r>
              <a:rPr lang="fr-FR" sz="2400" b="1" strike="noStrike" spc="-1" dirty="0" err="1">
                <a:solidFill>
                  <a:srgbClr val="17375E"/>
                </a:solidFill>
                <a:latin typeface="Calibri"/>
                <a:ea typeface="DejaVu Sans"/>
              </a:rPr>
              <a:t>Caline</a:t>
            </a:r>
            <a:r>
              <a:rPr lang="fr-FR" sz="2400" b="1" strike="noStrike" spc="-1" dirty="0">
                <a:solidFill>
                  <a:srgbClr val="17375E"/>
                </a:solidFill>
                <a:latin typeface="Calibri"/>
                <a:ea typeface="DejaVu Sans"/>
              </a:rPr>
              <a:t> 2021</a:t>
            </a:r>
            <a:r>
              <a:rPr lang="fr-FR" sz="2400" b="0" strike="noStrike" spc="-1" dirty="0">
                <a:solidFill>
                  <a:srgbClr val="17375E"/>
                </a:solidFill>
                <a:latin typeface="Calibri"/>
                <a:ea typeface="DejaVu Sans"/>
              </a:rPr>
              <a:t> </a:t>
            </a:r>
            <a:endParaRPr lang="fr-FR" sz="2400" b="0" strike="noStrike" spc="-1" dirty="0">
              <a:latin typeface="Arial"/>
            </a:endParaRPr>
          </a:p>
          <a:p>
            <a:pPr>
              <a:lnSpc>
                <a:spcPct val="100000"/>
              </a:lnSpc>
              <a:spcBef>
                <a:spcPts val="760"/>
              </a:spcBef>
            </a:pPr>
            <a:r>
              <a:t/>
            </a:r>
            <a:br/>
            <a:r>
              <a:rPr lang="fr-FR" sz="2400" b="1" strike="noStrike" spc="-1" dirty="0">
                <a:solidFill>
                  <a:srgbClr val="17375E"/>
                </a:solidFill>
                <a:latin typeface="Calibri"/>
                <a:ea typeface="DejaVu Sans"/>
              </a:rPr>
              <a:t>3. Directive Cadre Européenne (DCE)</a:t>
            </a:r>
            <a:r>
              <a:rPr lang="fr-FR" sz="2400" b="0" strike="noStrike" spc="-1" dirty="0">
                <a:solidFill>
                  <a:srgbClr val="17375E"/>
                </a:solidFill>
                <a:latin typeface="Calibri"/>
                <a:ea typeface="DejaVu Sans"/>
              </a:rPr>
              <a:t> </a:t>
            </a:r>
            <a:endParaRPr lang="fr-FR" sz="2400" b="0" strike="noStrike" spc="-1" dirty="0">
              <a:latin typeface="Arial"/>
            </a:endParaRPr>
          </a:p>
          <a:p>
            <a:pPr>
              <a:lnSpc>
                <a:spcPct val="100000"/>
              </a:lnSpc>
              <a:spcBef>
                <a:spcPts val="760"/>
              </a:spcBef>
            </a:pPr>
            <a:r>
              <a:t/>
            </a:r>
            <a:br/>
            <a:r>
              <a:rPr lang="fr-FR" sz="2400" b="1" strike="noStrike" spc="-1" dirty="0">
                <a:solidFill>
                  <a:srgbClr val="17375E"/>
                </a:solidFill>
                <a:latin typeface="Calibri"/>
                <a:ea typeface="DejaVu Sans"/>
              </a:rPr>
              <a:t>4. Extraits du dossier d’enquête publique (Juin 2017)</a:t>
            </a:r>
            <a:endParaRPr lang="fr-FR" sz="2400" b="0" strike="noStrike" spc="-1" dirty="0">
              <a:latin typeface="Arial"/>
            </a:endParaRPr>
          </a:p>
          <a:p>
            <a:pPr>
              <a:lnSpc>
                <a:spcPct val="100000"/>
              </a:lnSpc>
              <a:spcBef>
                <a:spcPts val="499"/>
              </a:spcBef>
            </a:pPr>
            <a:endParaRPr lang="fr-FR" sz="2400" b="0" strike="noStrike" spc="-1" dirty="0">
              <a:latin typeface="Arial"/>
            </a:endParaRPr>
          </a:p>
          <a:p>
            <a:pPr>
              <a:lnSpc>
                <a:spcPct val="100000"/>
              </a:lnSpc>
              <a:spcBef>
                <a:spcPts val="499"/>
              </a:spcBef>
            </a:pPr>
            <a:endParaRPr lang="fr-FR" sz="2400" b="0" strike="noStrike" spc="-1" dirty="0">
              <a:latin typeface="Arial"/>
            </a:endParaRPr>
          </a:p>
          <a:p>
            <a:pPr>
              <a:lnSpc>
                <a:spcPct val="100000"/>
              </a:lnSpc>
              <a:spcBef>
                <a:spcPts val="499"/>
              </a:spcBef>
            </a:pPr>
            <a:endParaRPr lang="fr-FR" sz="2400" b="0" strike="noStrike" spc="-1" dirty="0">
              <a:latin typeface="Arial"/>
            </a:endParaRPr>
          </a:p>
          <a:p>
            <a:pPr>
              <a:lnSpc>
                <a:spcPct val="100000"/>
              </a:lnSpc>
              <a:spcBef>
                <a:spcPts val="581"/>
              </a:spcBef>
            </a:pPr>
            <a:endParaRPr lang="fr-FR" sz="2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0" name="CustomShape 1"/>
          <p:cNvSpPr/>
          <p:nvPr/>
        </p:nvSpPr>
        <p:spPr>
          <a:xfrm>
            <a:off x="144360" y="0"/>
            <a:ext cx="8999640" cy="658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2400" b="1" i="1" strike="noStrike" spc="-1">
                <a:solidFill>
                  <a:srgbClr val="000000"/>
                </a:solidFill>
                <a:latin typeface="Calibri"/>
                <a:ea typeface="DejaVu Sans"/>
              </a:rPr>
              <a:t>Annexe 1 - Compte-rendu de pêche électrique scientifique INRAE Description Projet : </a:t>
            </a:r>
            <a:endParaRPr lang="fr-FR" sz="2400" b="0" strike="noStrike" spc="-1">
              <a:latin typeface="Arial"/>
            </a:endParaRPr>
          </a:p>
          <a:p>
            <a:pPr algn="just">
              <a:lnSpc>
                <a:spcPct val="100000"/>
              </a:lnSpc>
            </a:pPr>
            <a:endParaRPr lang="fr-FR" sz="2400" b="0" strike="noStrike" spc="-1">
              <a:latin typeface="Arial"/>
            </a:endParaRPr>
          </a:p>
          <a:p>
            <a:pPr algn="just">
              <a:lnSpc>
                <a:spcPct val="100000"/>
              </a:lnSpc>
            </a:pPr>
            <a:r>
              <a:rPr lang="fr-FR" sz="1800" b="0" strike="noStrike" spc="-1">
                <a:solidFill>
                  <a:srgbClr val="000000"/>
                </a:solidFill>
                <a:latin typeface="Calibri"/>
                <a:ea typeface="DejaVu Sans"/>
              </a:rPr>
              <a:t>DrYver BV : Albarine Station : AL05 </a:t>
            </a:r>
            <a:r>
              <a:rPr lang="fr-FR" sz="1800" b="1" strike="noStrike" spc="-1">
                <a:solidFill>
                  <a:srgbClr val="000000"/>
                </a:solidFill>
                <a:latin typeface="Calibri"/>
                <a:ea typeface="DejaVu Sans"/>
              </a:rPr>
              <a:t>Commune : Torcieu Lieu : aval pont D1504 </a:t>
            </a:r>
            <a:r>
              <a:rPr lang="fr-FR" sz="1800" b="0" strike="noStrike" spc="-1">
                <a:solidFill>
                  <a:srgbClr val="000000"/>
                </a:solidFill>
                <a:latin typeface="Calibri"/>
                <a:ea typeface="DejaVu Sans"/>
              </a:rPr>
              <a:t>Longueur pêchée : 150 m. X : 886190,677784 Y : 6538970 Date pêche : 08/06/2021 Type : pêche totale à 2 anodes, filets amont/aval Passages : 2 </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i="1" strike="noStrike" spc="-1">
                <a:solidFill>
                  <a:srgbClr val="000000"/>
                </a:solidFill>
                <a:latin typeface="Calibri"/>
                <a:ea typeface="DejaVu Sans"/>
              </a:rPr>
              <a:t>Résultats :</a:t>
            </a:r>
            <a:r>
              <a:rPr lang="fr-FR" sz="1800" b="0" strike="noStrike" spc="-1">
                <a:solidFill>
                  <a:srgbClr val="000000"/>
                </a:solidFill>
                <a:latin typeface="Calibri"/>
                <a:ea typeface="DejaVu Sans"/>
              </a:rPr>
              <a:t> Il s’agit que des résultats bruts issus des deux passages successifs, aucun calcul de densité estimée ne sont réalisés ni d’interprétations.</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Nombre d’espèces capturées : 6 </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Abondance totale des poissons capturés : 1250 individus</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Total des captures : BLN : Blageon (Telestes souffia) ; CHA : Chabot (Cottus gobio) ; LOF : Loche Franche (Barbatula barbatula) ; OBR : Ombre commun (Thymallus thymallus) ; TRF : Truite fario (Salmon trutta) ; VAI : Vairon (Phoxynus phoxynus).</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BLN 11        OBR 16 </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CHA 46        </a:t>
            </a:r>
            <a:r>
              <a:rPr lang="fr-FR" sz="1800" b="1" strike="noStrike" spc="-1">
                <a:solidFill>
                  <a:srgbClr val="FF0000"/>
                </a:solidFill>
                <a:latin typeface="Calibri"/>
                <a:ea typeface="DejaVu Sans"/>
              </a:rPr>
              <a:t>TRF 28 </a:t>
            </a:r>
            <a:endParaRPr lang="fr-FR" sz="1800" b="0" strike="noStrike" spc="-1">
              <a:latin typeface="Arial"/>
            </a:endParaRPr>
          </a:p>
          <a:p>
            <a:pPr algn="just">
              <a:lnSpc>
                <a:spcPct val="100000"/>
              </a:lnSpc>
            </a:pPr>
            <a:r>
              <a:rPr lang="fr-FR" sz="1800" b="0" strike="noStrike" spc="-1">
                <a:solidFill>
                  <a:srgbClr val="000000"/>
                </a:solidFill>
                <a:latin typeface="Calibri"/>
                <a:ea typeface="DejaVu Sans"/>
              </a:rPr>
              <a:t>LOF 867       VAI 282</a:t>
            </a:r>
            <a:endParaRPr lang="fr-FR" sz="1800" b="0" strike="noStrike" spc="-1">
              <a:latin typeface="Arial"/>
            </a:endParaRPr>
          </a:p>
          <a:p>
            <a:pPr algn="just">
              <a:lnSpc>
                <a:spcPct val="100000"/>
              </a:lnSpc>
            </a:pPr>
            <a:endParaRPr lang="fr-FR" sz="1800" b="0" strike="noStrike" spc="-1">
              <a:latin typeface="Arial"/>
            </a:endParaRPr>
          </a:p>
          <a:p>
            <a:pPr algn="just">
              <a:lnSpc>
                <a:spcPct val="100000"/>
              </a:lnSpc>
            </a:pPr>
            <a:r>
              <a:rPr lang="fr-FR" sz="1800" b="1" strike="noStrike" spc="-1">
                <a:solidFill>
                  <a:srgbClr val="000000"/>
                </a:solidFill>
                <a:latin typeface="Calibri"/>
                <a:ea typeface="DejaVu Sans"/>
              </a:rPr>
              <a:t>Comparativement aux autres stations du projet DrYver, cette station présente des </a:t>
            </a:r>
            <a:r>
              <a:rPr lang="fr-FR" sz="1800" b="1" strike="noStrike" spc="-1">
                <a:solidFill>
                  <a:srgbClr val="FF0000"/>
                </a:solidFill>
                <a:latin typeface="Calibri"/>
                <a:ea typeface="DejaVu Sans"/>
              </a:rPr>
              <a:t>abondances en espèces relativement pauvres. </a:t>
            </a:r>
            <a:r>
              <a:rPr lang="fr-FR" sz="1800" b="1" strike="noStrike" spc="-1">
                <a:solidFill>
                  <a:srgbClr val="000000"/>
                </a:solidFill>
                <a:latin typeface="Calibri"/>
                <a:ea typeface="DejaVu Sans"/>
              </a:rPr>
              <a:t>Le peuplement est largement dominé par la loche franche, espèce affectionnant les dépôts organiques. </a:t>
            </a:r>
            <a:r>
              <a:rPr lang="fr-FR" sz="1800" b="1" strike="noStrike" spc="-1">
                <a:solidFill>
                  <a:srgbClr val="FF0000"/>
                </a:solidFill>
                <a:latin typeface="Calibri"/>
                <a:ea typeface="DejaVu Sans"/>
              </a:rPr>
              <a:t>Les Salmonidés (Truite fario et Ombre commun) sont en effectifs très réduits au vu de la typologie de la station et des densités des secteurs amont.</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graphicFrame>
        <p:nvGraphicFramePr>
          <p:cNvPr id="291" name="Chart 1"/>
          <p:cNvGraphicFramePr/>
          <p:nvPr/>
        </p:nvGraphicFramePr>
        <p:xfrm>
          <a:off x="1214280" y="1428840"/>
          <a:ext cx="5770800" cy="4856400"/>
        </p:xfrm>
        <a:graphic>
          <a:graphicData uri="http://schemas.openxmlformats.org/drawingml/2006/chart">
            <c:chart xmlns:c="http://schemas.openxmlformats.org/drawingml/2006/chart" xmlns:r="http://schemas.openxmlformats.org/officeDocument/2006/relationships" r:id="rId2"/>
          </a:graphicData>
        </a:graphic>
      </p:graphicFrame>
      <p:sp>
        <p:nvSpPr>
          <p:cNvPr id="292" name="CustomShape 1"/>
          <p:cNvSpPr/>
          <p:nvPr/>
        </p:nvSpPr>
        <p:spPr>
          <a:xfrm>
            <a:off x="1357200" y="285840"/>
            <a:ext cx="5999400" cy="1186920"/>
          </a:xfrm>
          <a:prstGeom prst="rect">
            <a:avLst/>
          </a:prstGeom>
          <a:solidFill>
            <a:schemeClr val="bg2">
              <a:lumMod val="50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Calibri"/>
                <a:ea typeface="DejaVu Sans"/>
              </a:rPr>
              <a:t>Annexe 2 : </a:t>
            </a:r>
            <a:r>
              <a:rPr lang="fr-FR" sz="1800" b="0" strike="noStrike" spc="-1">
                <a:solidFill>
                  <a:srgbClr val="000000"/>
                </a:solidFill>
                <a:latin typeface="Calibri"/>
                <a:ea typeface="DejaVu Sans"/>
              </a:rPr>
              <a:t>Résultats pêches inventaires confluence aval de la Câline septembre 2021 qui confirme le manque d’habitats sur le secteur étudié. (66 poissons dont 2 géniteurs sur 203 m de long et 16 m de large: 3248 m²).</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3" name="CustomShape 1"/>
          <p:cNvSpPr/>
          <p:nvPr/>
        </p:nvSpPr>
        <p:spPr>
          <a:xfrm>
            <a:off x="142920" y="142920"/>
            <a:ext cx="8856720" cy="6570720"/>
          </a:xfrm>
          <a:prstGeom prst="rect">
            <a:avLst/>
          </a:prstGeom>
          <a:solidFill>
            <a:srgbClr val="C4BD97"/>
          </a:solidFill>
          <a:ln w="3810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58500" lnSpcReduction="20000"/>
          </a:bodyPr>
          <a:lstStyle/>
          <a:p>
            <a:pPr marL="343080" indent="-341640">
              <a:lnSpc>
                <a:spcPct val="100000"/>
              </a:lnSpc>
              <a:spcBef>
                <a:spcPts val="760"/>
              </a:spcBef>
              <a:buClr>
                <a:srgbClr val="000000"/>
              </a:buClr>
              <a:buFont typeface="Arial"/>
              <a:buChar char="•"/>
            </a:pPr>
            <a:r>
              <a:rPr lang="fr-FR" sz="3000" b="1" i="1" strike="noStrike" spc="-1" dirty="0">
                <a:solidFill>
                  <a:srgbClr val="000000"/>
                </a:solidFill>
                <a:latin typeface="Calibri"/>
                <a:ea typeface="DejaVu Sans"/>
              </a:rPr>
              <a:t>Annexe 3 - DCE, Paragraphe 2-1 tableau2  4 de l’ANNEXE 1 de l’arrêté du 27 juillet 2018</a:t>
            </a:r>
            <a:endParaRPr lang="fr-FR" sz="3000" b="0" strike="noStrike" spc="-1" dirty="0">
              <a:latin typeface="Arial"/>
            </a:endParaRPr>
          </a:p>
          <a:p>
            <a:pPr>
              <a:lnSpc>
                <a:spcPct val="100000"/>
              </a:lnSpc>
              <a:spcBef>
                <a:spcPts val="499"/>
              </a:spcBef>
            </a:pPr>
            <a:endParaRPr lang="fr-FR" sz="38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 Les valeurs des éléments de qualité biologique de valeur de masse d’eau de surface montrent de faibles niveaux de distorsion résultant de l’activité humaine, mais ne s’écartent que légèrement de celles normalement associées à ce type de masse d’eau de surface dans des conditions non perturbées. »</a:t>
            </a:r>
            <a:endParaRPr lang="fr-FR" sz="2200" b="0" strike="noStrike" spc="-1" dirty="0">
              <a:latin typeface="Arial"/>
            </a:endParaRPr>
          </a:p>
          <a:p>
            <a:pPr>
              <a:lnSpc>
                <a:spcPct val="100000"/>
              </a:lnSpc>
              <a:spcBef>
                <a:spcPts val="499"/>
              </a:spcBef>
            </a:pP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1" strike="noStrike" spc="-1" dirty="0">
                <a:solidFill>
                  <a:srgbClr val="000000"/>
                </a:solidFill>
                <a:latin typeface="Calibri"/>
                <a:ea typeface="DejaVu Sans"/>
              </a:rPr>
              <a:t>La définition du bon état spécifique aux cours d'eau</a:t>
            </a:r>
            <a:r>
              <a:rPr lang="fr-FR" sz="2200" b="0" strike="noStrike" spc="-1" dirty="0">
                <a:solidFill>
                  <a:srgbClr val="000000"/>
                </a:solidFill>
                <a:latin typeface="Calibri"/>
                <a:ea typeface="DejaVu Sans"/>
              </a:rPr>
              <a:t> pour les</a:t>
            </a:r>
            <a:r>
              <a:rPr lang="fr-FR" sz="2200" b="0" u="sng" strike="noStrike" spc="-1" dirty="0">
                <a:solidFill>
                  <a:srgbClr val="000000"/>
                </a:solidFill>
                <a:uFillTx/>
                <a:latin typeface="Calibri"/>
                <a:ea typeface="DejaVu Sans"/>
              </a:rPr>
              <a:t> 4 éléments de qualité biologique </a:t>
            </a:r>
            <a:r>
              <a:rPr lang="fr-FR" sz="2200" b="0" strike="noStrike" spc="-1" dirty="0">
                <a:solidFill>
                  <a:srgbClr val="000000"/>
                </a:solidFill>
                <a:latin typeface="Calibri"/>
                <a:ea typeface="DejaVu Sans"/>
              </a:rPr>
              <a:t> qui la caractérise est basé sur : </a:t>
            </a:r>
            <a:endParaRPr lang="fr-FR" sz="2200" b="0" strike="noStrike" spc="-1" dirty="0">
              <a:latin typeface="Arial"/>
            </a:endParaRPr>
          </a:p>
          <a:p>
            <a:pPr marL="343080" indent="-341640">
              <a:lnSpc>
                <a:spcPct val="100000"/>
              </a:lnSpc>
              <a:spcBef>
                <a:spcPts val="581"/>
              </a:spcBef>
              <a:buClr>
                <a:srgbClr val="000000"/>
              </a:buClr>
              <a:buFont typeface="Arial"/>
              <a:buChar char="•"/>
            </a:pPr>
            <a:r>
              <a:rPr lang="fr-FR" sz="2200" b="0" strike="noStrike" spc="-1" dirty="0">
                <a:solidFill>
                  <a:srgbClr val="000000"/>
                </a:solidFill>
                <a:latin typeface="Calibri"/>
                <a:ea typeface="DejaVu Sans"/>
              </a:rPr>
              <a:t>LE PHYTOPLANCTON, LES MACROPHYTES, LES INVERTEBRES, L’ICHTYOFAUNE :</a:t>
            </a: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Bon état = </a:t>
            </a:r>
            <a:r>
              <a:rPr lang="fr-FR" sz="2200" b="0" u="sng" strike="noStrike" spc="-1" dirty="0">
                <a:solidFill>
                  <a:srgbClr val="000000"/>
                </a:solidFill>
                <a:uFillTx/>
                <a:latin typeface="Calibri"/>
                <a:ea typeface="DejaVu Sans"/>
              </a:rPr>
              <a:t>« Légère modification dans la composition et l’abondance des espèces par rapport aux communautés caractéristiques, en raison d’effets anthropogéniques sur les éléments de qualité physico-chimique et  </a:t>
            </a:r>
            <a:r>
              <a:rPr lang="fr-FR" sz="2200" b="0" u="sng" strike="noStrike" spc="-1" dirty="0" err="1">
                <a:solidFill>
                  <a:srgbClr val="000000"/>
                </a:solidFill>
                <a:uFillTx/>
                <a:latin typeface="Calibri"/>
                <a:ea typeface="DejaVu Sans"/>
              </a:rPr>
              <a:t>hydromorphologique</a:t>
            </a:r>
            <a:r>
              <a:rPr lang="fr-FR" sz="2200" b="0" u="sng" strike="noStrike" spc="-1" dirty="0">
                <a:solidFill>
                  <a:srgbClr val="000000"/>
                </a:solidFill>
                <a:uFillTx/>
                <a:latin typeface="Calibri"/>
                <a:ea typeface="DejaVu Sans"/>
              </a:rPr>
              <a:t>. </a:t>
            </a:r>
            <a:endParaRPr lang="fr-FR" sz="2200" b="0" strike="noStrike" spc="-1" dirty="0">
              <a:latin typeface="Arial"/>
            </a:endParaRPr>
          </a:p>
          <a:p>
            <a:pPr>
              <a:lnSpc>
                <a:spcPct val="100000"/>
              </a:lnSpc>
              <a:spcBef>
                <a:spcPts val="499"/>
              </a:spcBef>
            </a:pP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Les structures d’âge des communautés indiquent des signes de perturbations dus aux effets anthropogéniques sur les éléments de qualité physico-chimique et </a:t>
            </a:r>
            <a:r>
              <a:rPr lang="fr-FR" sz="2200" b="0" strike="noStrike" spc="-1" dirty="0" err="1">
                <a:solidFill>
                  <a:srgbClr val="000000"/>
                </a:solidFill>
                <a:latin typeface="Calibri"/>
                <a:ea typeface="DejaVu Sans"/>
              </a:rPr>
              <a:t>hydromorphologique</a:t>
            </a:r>
            <a:r>
              <a:rPr lang="fr-FR" sz="2200" b="0" strike="noStrike" spc="-1" dirty="0">
                <a:solidFill>
                  <a:srgbClr val="000000"/>
                </a:solidFill>
                <a:latin typeface="Calibri"/>
                <a:ea typeface="DejaVu Sans"/>
              </a:rPr>
              <a:t>, et dans certains cas, révèlent des troubles dans la reproduction ou dans le développement d’une espèce particulière, en ce sens que certaines classes d’âge peuvent faire défaut. »</a:t>
            </a:r>
            <a:endParaRPr lang="fr-FR" sz="2200" b="0" strike="noStrike" spc="-1" dirty="0">
              <a:latin typeface="Arial"/>
            </a:endParaRPr>
          </a:p>
          <a:p>
            <a:pPr>
              <a:lnSpc>
                <a:spcPct val="100000"/>
              </a:lnSpc>
              <a:spcBef>
                <a:spcPts val="499"/>
              </a:spcBef>
            </a:pP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Et paragraphe 2-1-2 : les 3 éléments de qualité </a:t>
            </a:r>
            <a:r>
              <a:rPr lang="fr-FR" sz="2200" b="0" strike="noStrike" spc="-1" dirty="0" err="1">
                <a:solidFill>
                  <a:srgbClr val="000000"/>
                </a:solidFill>
                <a:latin typeface="Calibri"/>
                <a:ea typeface="DejaVu Sans"/>
              </a:rPr>
              <a:t>hydromorphologique</a:t>
            </a:r>
            <a:r>
              <a:rPr lang="fr-FR" sz="2200" b="0" strike="noStrike" spc="-1" dirty="0">
                <a:solidFill>
                  <a:srgbClr val="000000"/>
                </a:solidFill>
                <a:latin typeface="Calibri"/>
                <a:ea typeface="DejaVu Sans"/>
              </a:rPr>
              <a:t> complètent également la définition précédente qui sont : </a:t>
            </a: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 le régime hydrologique : « Conditions permettant d’atteindre les valeurs indiquées ci-dessus pour les valeurs biologiques »</a:t>
            </a: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 la continuité écologique : « Conditions permettant d’atteindre les valeurs indiquées ci-dessus pour les valeurs biologiques »</a:t>
            </a: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 les conditions morphologiques : « Conditions permettant d’atteindre les valeurs indiquées ci-dessus pour les valeurs biologiques »</a:t>
            </a:r>
            <a:endParaRPr lang="fr-FR" sz="2200" b="0" strike="noStrike" spc="-1" dirty="0">
              <a:latin typeface="Arial"/>
            </a:endParaRPr>
          </a:p>
          <a:p>
            <a:pPr marL="343080" indent="-341640">
              <a:lnSpc>
                <a:spcPct val="100000"/>
              </a:lnSpc>
              <a:spcBef>
                <a:spcPts val="499"/>
              </a:spcBef>
              <a:buClr>
                <a:srgbClr val="000000"/>
              </a:buClr>
              <a:buFont typeface="Arial"/>
              <a:buChar char="•"/>
            </a:pPr>
            <a:r>
              <a:rPr lang="fr-FR" sz="2200" b="0" strike="noStrike" spc="-1" dirty="0">
                <a:solidFill>
                  <a:srgbClr val="000000"/>
                </a:solidFill>
                <a:latin typeface="Calibri"/>
                <a:ea typeface="DejaVu Sans"/>
              </a:rPr>
              <a:t>Les trois derniers éléments cités renvoient donc de façon très claire et indissociable aux quatre éléments de qualité biologique précédents.</a:t>
            </a:r>
            <a:endParaRPr lang="fr-FR" sz="2200" b="0" strike="noStrike" spc="-1" dirty="0">
              <a:latin typeface="Arial"/>
            </a:endParaRPr>
          </a:p>
          <a:p>
            <a:pPr>
              <a:lnSpc>
                <a:spcPct val="100000"/>
              </a:lnSpc>
              <a:spcBef>
                <a:spcPts val="499"/>
              </a:spcBef>
            </a:pPr>
            <a:endParaRPr lang="fr-FR" sz="2200" b="0" strike="noStrike" spc="-1" dirty="0">
              <a:latin typeface="Arial"/>
            </a:endParaRPr>
          </a:p>
          <a:p>
            <a:pPr marL="343080" indent="-341640">
              <a:lnSpc>
                <a:spcPct val="100000"/>
              </a:lnSpc>
              <a:spcBef>
                <a:spcPts val="581"/>
              </a:spcBef>
              <a:buClr>
                <a:srgbClr val="000000"/>
              </a:buClr>
              <a:buFont typeface="Arial"/>
              <a:buChar char="•"/>
            </a:pPr>
            <a:r>
              <a:rPr lang="fr-FR" sz="2200" b="1" strike="noStrike" spc="-1" dirty="0">
                <a:solidFill>
                  <a:srgbClr val="000000"/>
                </a:solidFill>
                <a:latin typeface="Calibri"/>
                <a:ea typeface="DejaVu Sans"/>
              </a:rPr>
              <a:t>En résumé, ce sont les quatre éléments de qualité biologique cités qui déterminent l’atteinte du bon état, dont l’</a:t>
            </a:r>
            <a:r>
              <a:rPr lang="fr-FR" sz="2200" b="1" strike="noStrike" spc="-1" dirty="0" err="1">
                <a:solidFill>
                  <a:srgbClr val="000000"/>
                </a:solidFill>
                <a:latin typeface="Calibri"/>
                <a:ea typeface="DejaVu Sans"/>
              </a:rPr>
              <a:t>ichtyofaune</a:t>
            </a:r>
            <a:r>
              <a:rPr lang="fr-FR" sz="2200" b="1" strike="noStrike" spc="-1" dirty="0">
                <a:solidFill>
                  <a:srgbClr val="000000"/>
                </a:solidFill>
                <a:latin typeface="Calibri"/>
                <a:ea typeface="DejaVu Sans"/>
              </a:rPr>
              <a:t> fait partie intégrante.</a:t>
            </a:r>
            <a:endParaRPr lang="fr-FR" sz="2200" b="0" strike="noStrike" spc="-1" dirty="0">
              <a:latin typeface="Arial"/>
            </a:endParaRPr>
          </a:p>
          <a:p>
            <a:pPr marL="343080" indent="-341640">
              <a:lnSpc>
                <a:spcPct val="100000"/>
              </a:lnSpc>
              <a:spcBef>
                <a:spcPts val="581"/>
              </a:spcBef>
              <a:buClr>
                <a:srgbClr val="000000"/>
              </a:buClr>
              <a:buFont typeface="Arial"/>
              <a:buChar char="•"/>
            </a:pPr>
            <a:r>
              <a:rPr lang="fr-FR" sz="2200" b="1" strike="noStrike" spc="-1" dirty="0">
                <a:solidFill>
                  <a:srgbClr val="000000"/>
                </a:solidFill>
                <a:latin typeface="Calibri"/>
                <a:ea typeface="DejaVu Sans"/>
              </a:rPr>
              <a:t>Les poissons sont donc un maillon indiscutable dans l’atteinte et/ou la conservation du bon état écologique. Le non respect des biomasses et le manque de structure et de dynamique (classes d’abondance…), ainsi que l’absence ou la quasi absence de frayères suite aux travaux remet donc en cause le classement du bon état sur cette portion de la rivière.</a:t>
            </a:r>
            <a:endParaRPr lang="fr-FR" sz="22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4" name="CustomShape 1"/>
          <p:cNvSpPr/>
          <p:nvPr/>
        </p:nvSpPr>
        <p:spPr>
          <a:xfrm>
            <a:off x="457200" y="274680"/>
            <a:ext cx="8228160" cy="72396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chor="ctr">
            <a:normAutofit fontScale="87000" lnSpcReduction="20000"/>
          </a:bodyPr>
          <a:lstStyle/>
          <a:p>
            <a:pPr algn="ctr">
              <a:lnSpc>
                <a:spcPct val="100000"/>
              </a:lnSpc>
            </a:pPr>
            <a:r>
              <a:rPr lang="fr-FR" sz="2800" b="1" i="1" strike="noStrike" spc="-1">
                <a:solidFill>
                  <a:srgbClr val="000000"/>
                </a:solidFill>
                <a:latin typeface="Calibri"/>
                <a:ea typeface="DejaVu Sans"/>
              </a:rPr>
              <a:t>Annexe 4 : extraits du dossier d’enquête publique (JUIN 2017):</a:t>
            </a:r>
            <a:r>
              <a:t/>
            </a:r>
            <a:br/>
            <a:endParaRPr lang="fr-FR" sz="2800" b="0" strike="noStrike" spc="-1">
              <a:latin typeface="Arial"/>
            </a:endParaRPr>
          </a:p>
        </p:txBody>
      </p:sp>
      <p:sp>
        <p:nvSpPr>
          <p:cNvPr id="295" name="CustomShape 2"/>
          <p:cNvSpPr/>
          <p:nvPr/>
        </p:nvSpPr>
        <p:spPr>
          <a:xfrm>
            <a:off x="214200" y="785880"/>
            <a:ext cx="8785440" cy="585648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360"/>
              </a:spcBef>
            </a:pPr>
            <a:endParaRPr lang="fr-FR" sz="1800" b="0" strike="noStrike" spc="-1" dirty="0">
              <a:latin typeface="Arial"/>
            </a:endParaRPr>
          </a:p>
          <a:p>
            <a:pPr marL="343080" indent="-341640">
              <a:lnSpc>
                <a:spcPct val="100000"/>
              </a:lnSpc>
              <a:spcBef>
                <a:spcPts val="360"/>
              </a:spcBef>
              <a:buClr>
                <a:srgbClr val="000000"/>
              </a:buClr>
              <a:buFont typeface="Arial"/>
              <a:buChar char="•"/>
            </a:pPr>
            <a:r>
              <a:rPr lang="fr-FR" sz="1600" b="1" strike="noStrike" spc="-1" dirty="0">
                <a:solidFill>
                  <a:srgbClr val="000000"/>
                </a:solidFill>
                <a:latin typeface="Calibri"/>
                <a:ea typeface="DejaVu Sans"/>
              </a:rPr>
              <a:t>Page 6 :</a:t>
            </a:r>
            <a:r>
              <a:rPr lang="fr-FR" sz="1600" b="0" strike="noStrike" spc="-1" dirty="0">
                <a:solidFill>
                  <a:srgbClr val="000000"/>
                </a:solidFill>
                <a:latin typeface="Calibri"/>
                <a:ea typeface="DejaVu Sans"/>
              </a:rPr>
              <a:t> Production prévue (nature et Plus-value environnementale : ordre de grandeur)</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 Atteinte du bon état de l'eau et des milieux au sens de la directive cadre sur l'eau,</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 Restauration de la continuité écologique</a:t>
            </a:r>
            <a:endParaRPr lang="fr-FR" sz="1600" b="0" strike="noStrike" spc="-1" dirty="0">
              <a:latin typeface="Arial"/>
            </a:endParaRPr>
          </a:p>
          <a:p>
            <a:pPr>
              <a:lnSpc>
                <a:spcPct val="100000"/>
              </a:lnSpc>
              <a:spcBef>
                <a:spcPts val="360"/>
              </a:spcBef>
            </a:pP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1" strike="noStrike" spc="-1" dirty="0">
                <a:solidFill>
                  <a:srgbClr val="000000"/>
                </a:solidFill>
                <a:latin typeface="Calibri"/>
                <a:ea typeface="DejaVu Sans"/>
              </a:rPr>
              <a:t>Page 7 :</a:t>
            </a:r>
            <a:r>
              <a:rPr lang="fr-FR" sz="1600" b="0" strike="noStrike" spc="-1" dirty="0">
                <a:solidFill>
                  <a:srgbClr val="000000"/>
                </a:solidFill>
                <a:latin typeface="Calibri"/>
                <a:ea typeface="DejaVu Sans"/>
              </a:rPr>
              <a:t> Principaux impacts de l'aménagement : </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Le projet vise à générer un impact positif sur l'environnement en restaurant des caractéristiques physiques du cours d'eau permettant un bon état écologique et un bon </a:t>
            </a:r>
            <a:r>
              <a:rPr lang="fr-FR" sz="1600" b="1" strike="noStrike" spc="-1" dirty="0">
                <a:solidFill>
                  <a:srgbClr val="000000"/>
                </a:solidFill>
                <a:latin typeface="Calibri"/>
                <a:ea typeface="DejaVu Sans"/>
              </a:rPr>
              <a:t>fonctionnement durable</a:t>
            </a:r>
            <a:r>
              <a:rPr lang="fr-FR" sz="1600" b="0" strike="noStrike" spc="-1" dirty="0">
                <a:solidFill>
                  <a:srgbClr val="000000"/>
                </a:solidFill>
                <a:latin typeface="Calibri"/>
                <a:ea typeface="DejaVu Sans"/>
              </a:rPr>
              <a:t>.</a:t>
            </a:r>
            <a:endParaRPr lang="fr-FR" sz="1600" b="0" strike="noStrike" spc="-1" dirty="0">
              <a:latin typeface="Arial"/>
            </a:endParaRPr>
          </a:p>
          <a:p>
            <a:pPr marL="343080" indent="-341640">
              <a:lnSpc>
                <a:spcPct val="100000"/>
              </a:lnSpc>
              <a:spcBef>
                <a:spcPts val="360"/>
              </a:spcBef>
            </a:pP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1" strike="noStrike" spc="-1" dirty="0">
                <a:solidFill>
                  <a:srgbClr val="000000"/>
                </a:solidFill>
                <a:latin typeface="Calibri"/>
                <a:ea typeface="DejaVu Sans"/>
              </a:rPr>
              <a:t>Page 10 :</a:t>
            </a:r>
            <a:r>
              <a:rPr lang="fr-FR" sz="1600" b="0" strike="noStrike" spc="-1" dirty="0">
                <a:solidFill>
                  <a:srgbClr val="000000"/>
                </a:solidFill>
                <a:latin typeface="Calibri"/>
                <a:ea typeface="DejaVu Sans"/>
              </a:rPr>
              <a:t> En particulier, le projet concourra à atteindre les objectifs suivants :</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 restauration de la continuité écologique des cours d'eau</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 reconquête du bon état écologique des cours d'eau</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 réduction du risque d'inondation par une amélioration de l'écrêtement des crues</a:t>
            </a:r>
            <a:endParaRPr lang="fr-FR" sz="1600" b="0" strike="noStrike" spc="-1" dirty="0">
              <a:latin typeface="Arial"/>
            </a:endParaRPr>
          </a:p>
          <a:p>
            <a:pPr marL="343080" indent="-341640">
              <a:lnSpc>
                <a:spcPct val="100000"/>
              </a:lnSpc>
              <a:spcBef>
                <a:spcPts val="360"/>
              </a:spcBef>
              <a:buClr>
                <a:srgbClr val="000000"/>
              </a:buClr>
              <a:buFont typeface="Arial"/>
              <a:buChar char="•"/>
            </a:pPr>
            <a:r>
              <a:rPr lang="fr-FR" sz="1600" b="0" strike="noStrike" spc="-1" dirty="0">
                <a:solidFill>
                  <a:srgbClr val="000000"/>
                </a:solidFill>
                <a:latin typeface="Calibri"/>
                <a:ea typeface="DejaVu Sans"/>
              </a:rPr>
              <a:t>– </a:t>
            </a:r>
            <a:r>
              <a:rPr lang="fr-FR" sz="1600" b="1" strike="noStrike" spc="-1" dirty="0">
                <a:solidFill>
                  <a:srgbClr val="000000"/>
                </a:solidFill>
                <a:latin typeface="Calibri"/>
                <a:ea typeface="DejaVu Sans"/>
              </a:rPr>
              <a:t>protection de la ressource en eau en </a:t>
            </a:r>
            <a:r>
              <a:rPr lang="fr-FR" sz="1600" b="1" strike="noStrike" spc="-1" dirty="0" err="1">
                <a:solidFill>
                  <a:srgbClr val="000000"/>
                </a:solidFill>
                <a:latin typeface="Calibri"/>
                <a:ea typeface="DejaVu Sans"/>
              </a:rPr>
              <a:t>réhaussant</a:t>
            </a:r>
            <a:r>
              <a:rPr lang="fr-FR" sz="1600" b="1" strike="noStrike" spc="-1" dirty="0">
                <a:solidFill>
                  <a:srgbClr val="000000"/>
                </a:solidFill>
                <a:latin typeface="Calibri"/>
                <a:ea typeface="DejaVu Sans"/>
              </a:rPr>
              <a:t> l'</a:t>
            </a:r>
            <a:r>
              <a:rPr lang="fr-FR" sz="1600" b="1" strike="noStrike" spc="-1" dirty="0" err="1">
                <a:solidFill>
                  <a:srgbClr val="000000"/>
                </a:solidFill>
                <a:latin typeface="Calibri"/>
                <a:ea typeface="DejaVu Sans"/>
              </a:rPr>
              <a:t>hydrosystème</a:t>
            </a:r>
            <a:r>
              <a:rPr lang="fr-FR" sz="1600" b="1" strike="noStrike" spc="-1" dirty="0">
                <a:solidFill>
                  <a:srgbClr val="000000"/>
                </a:solidFill>
                <a:latin typeface="Calibri"/>
                <a:ea typeface="DejaVu Sans"/>
              </a:rPr>
              <a:t> incluant sa nappe d'accompagnement et permettant ainsi d'augmenter l'épaisseur d'alluvions entre le milieu superficiel et le toit de la nappe exploitée pour l'alimentation des puits de l'</a:t>
            </a:r>
            <a:r>
              <a:rPr lang="fr-FR" sz="1600" b="1" strike="noStrike" spc="-1" dirty="0" err="1">
                <a:solidFill>
                  <a:srgbClr val="000000"/>
                </a:solidFill>
                <a:latin typeface="Calibri"/>
                <a:ea typeface="DejaVu Sans"/>
              </a:rPr>
              <a:t>Albarine</a:t>
            </a:r>
            <a:r>
              <a:rPr lang="fr-FR" sz="1600" b="1" strike="noStrike" spc="-1" dirty="0">
                <a:solidFill>
                  <a:srgbClr val="000000"/>
                </a:solidFill>
                <a:latin typeface="Calibri"/>
                <a:ea typeface="DejaVu Sans"/>
              </a:rPr>
              <a:t> à </a:t>
            </a:r>
            <a:r>
              <a:rPr lang="fr-FR" sz="1600" b="1" strike="noStrike" spc="-1" dirty="0" err="1">
                <a:solidFill>
                  <a:srgbClr val="000000"/>
                </a:solidFill>
                <a:latin typeface="Calibri"/>
                <a:ea typeface="DejaVu Sans"/>
              </a:rPr>
              <a:t>Ambérieu</a:t>
            </a:r>
            <a:r>
              <a:rPr lang="fr-FR" sz="1600" b="0" strike="noStrike" spc="-1" dirty="0">
                <a:solidFill>
                  <a:srgbClr val="000000"/>
                </a:solidFill>
                <a:latin typeface="Calibri"/>
                <a:ea typeface="DejaVu Sans"/>
              </a:rPr>
              <a:t>.</a:t>
            </a:r>
            <a:endParaRPr lang="fr-FR" sz="1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97" name="CustomShape 1"/>
          <p:cNvSpPr/>
          <p:nvPr/>
        </p:nvSpPr>
        <p:spPr>
          <a:xfrm>
            <a:off x="720000" y="1016280"/>
            <a:ext cx="7571160" cy="498852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a:solidFill>
                  <a:srgbClr val="000000"/>
                </a:solidFill>
                <a:latin typeface="sans-serif;Arial"/>
                <a:ea typeface="DejaVu Sans"/>
              </a:rPr>
              <a:t> améliorer la stabilité durable des ouvrages transversaux situés à l'amont et à l'aval par la stabilisation du profil en long permis par la création de rampes de fond et la restauration des apports solides secondaires ; </a:t>
            </a:r>
            <a:r>
              <a:t/>
            </a:r>
            <a:br/>
            <a:r>
              <a:rPr lang="fr-FR" sz="1400" b="0" strike="noStrike" spc="-1">
                <a:solidFill>
                  <a:srgbClr val="000000"/>
                </a:solidFill>
                <a:latin typeface="sans-serif;Arial"/>
                <a:ea typeface="DejaVu Sans"/>
              </a:rPr>
              <a:t> </a:t>
            </a:r>
            <a:r>
              <a:rPr lang="fr-FR" sz="1400" b="1" strike="noStrike" spc="-1">
                <a:solidFill>
                  <a:srgbClr val="000000"/>
                </a:solidFill>
                <a:latin typeface="sans-serif;Arial"/>
                <a:ea typeface="DejaVu Sans"/>
              </a:rPr>
              <a:t>augmentation des richesses naturelles en terme de biodiversité spécifique et d'abondance ainsi que la restauration de la ripisylve</a:t>
            </a:r>
            <a:r>
              <a:rPr lang="fr-FR" sz="1400" b="0" strike="noStrike" spc="-1">
                <a:solidFill>
                  <a:srgbClr val="000000"/>
                </a:solidFill>
                <a:latin typeface="sans-serif;Arial"/>
                <a:ea typeface="DejaVu Sans"/>
              </a:rPr>
              <a:t> ; </a:t>
            </a:r>
            <a:r>
              <a:t/>
            </a:r>
            <a:br/>
            <a:r>
              <a:rPr lang="fr-FR" sz="1400" b="0" strike="noStrike" spc="-1">
                <a:solidFill>
                  <a:srgbClr val="000000"/>
                </a:solidFill>
                <a:latin typeface="sans-serif;Arial"/>
                <a:ea typeface="DejaVu Sans"/>
              </a:rPr>
              <a:t> </a:t>
            </a:r>
            <a:r>
              <a:rPr lang="fr-FR" sz="1400" b="1" strike="noStrike" spc="-1">
                <a:solidFill>
                  <a:srgbClr val="000000"/>
                </a:solidFill>
                <a:latin typeface="sans-serif;Arial"/>
                <a:ea typeface="DejaVu Sans"/>
              </a:rPr>
              <a:t>intérêt halieutique pour la pêche de loisir en lien avec le point précédent</a:t>
            </a:r>
            <a:r>
              <a:rPr lang="fr-FR" sz="1400" b="0" strike="noStrike" spc="-1">
                <a:solidFill>
                  <a:srgbClr val="000000"/>
                </a:solidFill>
                <a:latin typeface="sans-serif;Arial"/>
                <a:ea typeface="DejaVu Sans"/>
              </a:rPr>
              <a:t> » </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600" b="0" strike="noStrike" spc="-1">
                <a:solidFill>
                  <a:srgbClr val="000000"/>
                </a:solidFill>
                <a:latin typeface="Calibri"/>
                <a:ea typeface="DejaVu Sans"/>
              </a:rPr>
              <a:t>« Le projet de restauration hydromorphologique de l'Albarine sur la commune de Torcieu a pour principal objectif de restaurer un équilibre fonctionnel du cours d'eau et participer ainsi à l'atteinte du bon état écologique de l'eau et des milieux conformément à la Directive cadre sur l'eau du 23 octobre 2000.</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i="1" strike="noStrike" spc="-1">
                <a:solidFill>
                  <a:srgbClr val="000000"/>
                </a:solidFill>
                <a:latin typeface="Calibri"/>
                <a:ea typeface="DejaVu Sans"/>
              </a:rPr>
              <a:t>En particulier, le projet concourra à atteindre les objectifs suivants : </a:t>
            </a:r>
            <a:endParaRPr lang="fr-FR" sz="1600" b="0" strike="noStrike" spc="-1">
              <a:latin typeface="Arial"/>
            </a:endParaRPr>
          </a:p>
          <a:p>
            <a:pPr algn="just">
              <a:lnSpc>
                <a:spcPct val="100000"/>
              </a:lnSpc>
            </a:pP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 restauration de la continuité écologique des cours d'eau</a:t>
            </a: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 reconquête du bon état écologique des cours d'eau</a:t>
            </a: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 réduction du risque d'inondation par une amélioration de l'écrêtement des crues</a:t>
            </a:r>
            <a:endParaRPr lang="fr-FR" sz="1600" b="0" strike="noStrike" spc="-1">
              <a:latin typeface="Arial"/>
            </a:endParaRPr>
          </a:p>
          <a:p>
            <a:pPr algn="just">
              <a:lnSpc>
                <a:spcPct val="100000"/>
              </a:lnSpc>
            </a:pPr>
            <a:r>
              <a:rPr lang="fr-FR" sz="1600" b="0" strike="noStrike" spc="-1">
                <a:solidFill>
                  <a:srgbClr val="000000"/>
                </a:solidFill>
                <a:latin typeface="Calibri"/>
                <a:ea typeface="DejaVu Sans"/>
              </a:rPr>
              <a:t>– protection de la ressource en eau en rehaussant l'hydrosystème incluant sa nappe d'accompagnement et permettant ainsi d'augmenter l'épaisseur d'alluvions entre le milieu superficiel et le toit de la nappe exploitée pour l'alimentation des puits de l'Albarine à Ambérieu. »</a:t>
            </a:r>
            <a:endParaRPr lang="fr-FR" sz="1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6" name="CustomShape 1"/>
          <p:cNvSpPr/>
          <p:nvPr/>
        </p:nvSpPr>
        <p:spPr>
          <a:xfrm>
            <a:off x="214200" y="214200"/>
            <a:ext cx="8714160" cy="642816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63500" lnSpcReduction="20000"/>
          </a:bodyPr>
          <a:lstStyle/>
          <a:p>
            <a:pPr marL="343080" indent="-341640">
              <a:lnSpc>
                <a:spcPct val="100000"/>
              </a:lnSpc>
              <a:spcBef>
                <a:spcPts val="641"/>
              </a:spcBef>
            </a:pPr>
            <a:r>
              <a:rPr lang="fr-FR" sz="3200" b="1" strike="noStrike" spc="-1" dirty="0">
                <a:solidFill>
                  <a:srgbClr val="000000"/>
                </a:solidFill>
                <a:latin typeface="Calibri"/>
                <a:ea typeface="DejaVu Sans"/>
              </a:rPr>
              <a:t>	Page 13 :</a:t>
            </a:r>
            <a:r>
              <a:rPr lang="fr-FR" sz="3200" b="0" strike="noStrike" spc="-1" dirty="0">
                <a:solidFill>
                  <a:srgbClr val="000000"/>
                </a:solidFill>
                <a:latin typeface="Calibri"/>
                <a:ea typeface="DejaVu Sans"/>
              </a:rPr>
              <a:t> </a:t>
            </a:r>
            <a:endParaRPr lang="fr-FR" sz="3200" b="0" strike="noStrike" spc="-1" dirty="0">
              <a:latin typeface="Arial"/>
            </a:endParaRPr>
          </a:p>
          <a:p>
            <a:pPr marL="343080" indent="-341640">
              <a:lnSpc>
                <a:spcPct val="100000"/>
              </a:lnSpc>
              <a:spcBef>
                <a:spcPts val="641"/>
              </a:spcBef>
            </a:pPr>
            <a:endParaRPr lang="fr-FR" sz="3200" b="0" strike="noStrike" spc="-1" dirty="0">
              <a:latin typeface="Arial"/>
            </a:endParaRPr>
          </a:p>
          <a:p>
            <a:pPr marL="343080" indent="-341640">
              <a:lnSpc>
                <a:spcPct val="100000"/>
              </a:lnSpc>
              <a:spcBef>
                <a:spcPts val="641"/>
              </a:spcBef>
            </a:pPr>
            <a:r>
              <a:rPr lang="fr-FR" sz="3200" b="0" strike="noStrike" spc="-1" dirty="0">
                <a:solidFill>
                  <a:srgbClr val="000000"/>
                </a:solidFill>
                <a:latin typeface="Calibri"/>
                <a:ea typeface="DejaVu Sans"/>
              </a:rPr>
              <a:t>	</a:t>
            </a:r>
            <a:r>
              <a:rPr lang="fr-FR" sz="2900" b="0" strike="noStrike" spc="-1" dirty="0">
                <a:solidFill>
                  <a:srgbClr val="000000"/>
                </a:solidFill>
                <a:latin typeface="Calibri"/>
                <a:ea typeface="DejaVu Sans"/>
              </a:rPr>
              <a:t>Face au constat de mauvaise qualité physique du cours d'eau, le SIABVA souhaite réaliser une opération de restauration </a:t>
            </a:r>
            <a:r>
              <a:rPr lang="fr-FR" sz="2900" b="0" strike="noStrike" spc="-1" dirty="0" err="1">
                <a:solidFill>
                  <a:srgbClr val="000000"/>
                </a:solidFill>
                <a:latin typeface="Calibri"/>
                <a:ea typeface="DejaVu Sans"/>
              </a:rPr>
              <a:t>hydromorphologique</a:t>
            </a:r>
            <a:r>
              <a:rPr lang="fr-FR" sz="2900" b="0" strike="noStrike" spc="-1" dirty="0">
                <a:solidFill>
                  <a:srgbClr val="000000"/>
                </a:solidFill>
                <a:latin typeface="Calibri"/>
                <a:ea typeface="DejaVu Sans"/>
              </a:rPr>
              <a:t> de l'</a:t>
            </a:r>
            <a:r>
              <a:rPr lang="fr-FR" sz="2900" b="0" strike="noStrike" spc="-1" dirty="0" err="1">
                <a:solidFill>
                  <a:srgbClr val="000000"/>
                </a:solidFill>
                <a:latin typeface="Calibri"/>
                <a:ea typeface="DejaVu Sans"/>
              </a:rPr>
              <a:t>Albarine</a:t>
            </a:r>
            <a:r>
              <a:rPr lang="fr-FR" sz="2900" b="0" strike="noStrike" spc="-1" dirty="0">
                <a:solidFill>
                  <a:srgbClr val="000000"/>
                </a:solidFill>
                <a:latin typeface="Calibri"/>
                <a:ea typeface="DejaVu Sans"/>
              </a:rPr>
              <a:t> sur la commune de </a:t>
            </a:r>
            <a:r>
              <a:rPr lang="fr-FR" sz="2900" b="0" strike="noStrike" spc="-1" dirty="0" err="1">
                <a:solidFill>
                  <a:srgbClr val="000000"/>
                </a:solidFill>
                <a:latin typeface="Calibri"/>
                <a:ea typeface="DejaVu Sans"/>
              </a:rPr>
              <a:t>Torcieu</a:t>
            </a:r>
            <a:r>
              <a:rPr lang="fr-FR" sz="2900" b="0" strike="noStrike" spc="-1" dirty="0">
                <a:solidFill>
                  <a:srgbClr val="000000"/>
                </a:solidFill>
                <a:latin typeface="Calibri"/>
                <a:ea typeface="DejaVu Sans"/>
              </a:rPr>
              <a:t> avec les objectifs suivants :</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0" strike="noStrike" spc="-1" dirty="0">
                <a:solidFill>
                  <a:srgbClr val="000000"/>
                </a:solidFill>
                <a:latin typeface="Calibri"/>
                <a:ea typeface="DejaVu Sans"/>
              </a:rPr>
              <a:t>– </a:t>
            </a:r>
            <a:r>
              <a:rPr lang="fr-FR" sz="2900" b="1" strike="noStrike" spc="-1" dirty="0">
                <a:solidFill>
                  <a:srgbClr val="000000"/>
                </a:solidFill>
                <a:latin typeface="Calibri"/>
                <a:ea typeface="DejaVu Sans"/>
              </a:rPr>
              <a:t>retrouver le bon état écologique du cours d'eau( fonctionnalité, une qualité </a:t>
            </a:r>
            <a:r>
              <a:rPr lang="fr-FR" sz="2900" b="1" strike="noStrike" spc="-1" dirty="0" err="1">
                <a:solidFill>
                  <a:srgbClr val="000000"/>
                </a:solidFill>
                <a:latin typeface="Calibri"/>
                <a:ea typeface="DejaVu Sans"/>
              </a:rPr>
              <a:t>habitationnelle</a:t>
            </a:r>
            <a:r>
              <a:rPr lang="fr-FR" sz="2900" b="1" strike="noStrike" spc="-1" dirty="0">
                <a:solidFill>
                  <a:srgbClr val="000000"/>
                </a:solidFill>
                <a:latin typeface="Calibri"/>
                <a:ea typeface="DejaVu Sans"/>
              </a:rPr>
              <a:t>)</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0" strike="noStrike" spc="-1" dirty="0">
                <a:solidFill>
                  <a:srgbClr val="000000"/>
                </a:solidFill>
                <a:latin typeface="Calibri"/>
                <a:ea typeface="DejaVu Sans"/>
              </a:rPr>
              <a:t>– restaurer la continuité longitudinale et latérale du cours d'eau (classement liste II, ouvrages ROE 82733 et 41613),</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0" strike="noStrike" spc="-1" dirty="0">
                <a:solidFill>
                  <a:srgbClr val="000000"/>
                </a:solidFill>
                <a:latin typeface="Calibri"/>
                <a:ea typeface="DejaVu Sans"/>
              </a:rPr>
              <a:t>–</a:t>
            </a:r>
            <a:r>
              <a:rPr lang="fr-FR" sz="2900" b="1" strike="noStrike" spc="-1" dirty="0">
                <a:solidFill>
                  <a:srgbClr val="000000"/>
                </a:solidFill>
                <a:latin typeface="Calibri"/>
                <a:ea typeface="DejaVu Sans"/>
              </a:rPr>
              <a:t>garantir la stabilité durable des ouvrages transversaux situés à l'amont et à l'aval par la stabilisation du profil en long permis par la création de neuf rampes de fond et la restauration des apports solides secondaires,</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0" strike="noStrike" spc="-1" dirty="0">
                <a:solidFill>
                  <a:srgbClr val="000000"/>
                </a:solidFill>
                <a:latin typeface="Calibri"/>
                <a:ea typeface="DejaVu Sans"/>
              </a:rPr>
              <a:t>– permettre une rétention dynamique des eaux de crues en amont de communes disposant d'un plan de prévention des risques d'inondation.</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1" strike="noStrike" spc="-1" dirty="0">
                <a:solidFill>
                  <a:srgbClr val="000000"/>
                </a:solidFill>
                <a:latin typeface="Calibri"/>
                <a:ea typeface="DejaVu Sans"/>
              </a:rPr>
              <a:t>– Augmenter l'intérêt halieutique pour la pêche de loisir en lien avec les points précédents.</a:t>
            </a:r>
            <a:endParaRPr lang="fr-FR" sz="2900" b="0" strike="noStrike" spc="-1" dirty="0">
              <a:latin typeface="Arial"/>
            </a:endParaRPr>
          </a:p>
          <a:p>
            <a:pPr marL="343080" indent="-341640">
              <a:lnSpc>
                <a:spcPct val="100000"/>
              </a:lnSpc>
              <a:spcBef>
                <a:spcPts val="641"/>
              </a:spcBef>
            </a:pPr>
            <a:endParaRPr lang="fr-FR" sz="2900" b="0" strike="noStrike" spc="-1" dirty="0">
              <a:latin typeface="Arial"/>
            </a:endParaRPr>
          </a:p>
          <a:p>
            <a:pPr marL="343080" indent="-341640">
              <a:lnSpc>
                <a:spcPct val="100000"/>
              </a:lnSpc>
              <a:spcBef>
                <a:spcPts val="641"/>
              </a:spcBef>
            </a:pPr>
            <a:r>
              <a:rPr lang="fr-FR" sz="2900" b="1" strike="noStrike" spc="-1" dirty="0">
                <a:solidFill>
                  <a:srgbClr val="000000"/>
                </a:solidFill>
                <a:latin typeface="Calibri"/>
                <a:ea typeface="DejaVu Sans"/>
              </a:rPr>
              <a:t>	Page 13 suite : 2.1. Description des aménagements</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1" strike="noStrike" spc="-1" dirty="0">
                <a:solidFill>
                  <a:srgbClr val="000000"/>
                </a:solidFill>
                <a:latin typeface="Calibri"/>
                <a:ea typeface="DejaVu Sans"/>
              </a:rPr>
              <a:t>Diversification des habitats aquatiques par la création de </a:t>
            </a:r>
            <a:r>
              <a:rPr lang="fr-FR" sz="2900" b="1" strike="noStrike" spc="-1" dirty="0" err="1">
                <a:solidFill>
                  <a:srgbClr val="000000"/>
                </a:solidFill>
                <a:latin typeface="Calibri"/>
                <a:ea typeface="DejaVu Sans"/>
              </a:rPr>
              <a:t>macroformes</a:t>
            </a:r>
            <a:r>
              <a:rPr lang="fr-FR" sz="2900" b="1" strike="noStrike" spc="-1" dirty="0">
                <a:solidFill>
                  <a:srgbClr val="000000"/>
                </a:solidFill>
                <a:latin typeface="Calibri"/>
                <a:ea typeface="DejaVu Sans"/>
              </a:rPr>
              <a:t> alluviales et la pose de blocs pour restaurer une diversité granulométrique et améliorer la capacité </a:t>
            </a:r>
            <a:r>
              <a:rPr lang="fr-FR" sz="2900" b="1" strike="noStrike" spc="-1" dirty="0" err="1">
                <a:solidFill>
                  <a:srgbClr val="000000"/>
                </a:solidFill>
                <a:latin typeface="Calibri"/>
                <a:ea typeface="DejaVu Sans"/>
              </a:rPr>
              <a:t>habitationnelle</a:t>
            </a:r>
            <a:r>
              <a:rPr lang="fr-FR" sz="2900" b="1" strike="noStrike" spc="-1" dirty="0">
                <a:solidFill>
                  <a:srgbClr val="000000"/>
                </a:solidFill>
                <a:latin typeface="Calibri"/>
                <a:ea typeface="DejaVu Sans"/>
              </a:rPr>
              <a:t> du cours d'eau.</a:t>
            </a:r>
            <a:endParaRPr lang="fr-FR" sz="2900" b="0" strike="noStrike" spc="-1" dirty="0">
              <a:latin typeface="Arial"/>
            </a:endParaRPr>
          </a:p>
          <a:p>
            <a:pPr marL="343080" indent="-341640">
              <a:lnSpc>
                <a:spcPct val="100000"/>
              </a:lnSpc>
              <a:spcBef>
                <a:spcPts val="641"/>
              </a:spcBef>
              <a:buClr>
                <a:srgbClr val="000000"/>
              </a:buClr>
              <a:buFont typeface="Arial"/>
              <a:buChar char="•"/>
            </a:pPr>
            <a:r>
              <a:rPr lang="fr-FR" sz="2900" b="1" strike="noStrike" spc="-1" dirty="0">
                <a:solidFill>
                  <a:srgbClr val="000000"/>
                </a:solidFill>
                <a:latin typeface="Calibri"/>
                <a:ea typeface="DejaVu Sans"/>
              </a:rPr>
              <a:t>Création d'un ouvrage de </a:t>
            </a:r>
            <a:r>
              <a:rPr lang="fr-FR" sz="2900" b="1" strike="noStrike" spc="-1" dirty="0" err="1">
                <a:solidFill>
                  <a:srgbClr val="000000"/>
                </a:solidFill>
                <a:latin typeface="Calibri"/>
                <a:ea typeface="DejaVu Sans"/>
              </a:rPr>
              <a:t>surverse</a:t>
            </a:r>
            <a:r>
              <a:rPr lang="fr-FR" sz="2900" b="1" strike="noStrike" spc="-1" dirty="0">
                <a:solidFill>
                  <a:srgbClr val="000000"/>
                </a:solidFill>
                <a:latin typeface="Calibri"/>
                <a:ea typeface="DejaVu Sans"/>
              </a:rPr>
              <a:t> sur le chemin communal en rive gauche afin de restaurer la connexion des prairies de la rive gauche à partir de la crue décennale.</a:t>
            </a:r>
            <a:endParaRPr lang="fr-FR" sz="2900" b="0" strike="noStrike" spc="-1" dirty="0">
              <a:latin typeface="Arial"/>
            </a:endParaRPr>
          </a:p>
          <a:p>
            <a:pPr marL="343080" indent="-341640">
              <a:lnSpc>
                <a:spcPct val="100000"/>
              </a:lnSpc>
              <a:spcBef>
                <a:spcPts val="641"/>
              </a:spcBef>
            </a:pPr>
            <a:endParaRPr lang="fr-FR" sz="3200" b="0" strike="noStrike" spc="-1" dirty="0">
              <a:latin typeface="Arial"/>
            </a:endParaRPr>
          </a:p>
          <a:p>
            <a:pPr marL="343080" indent="-341640">
              <a:lnSpc>
                <a:spcPct val="100000"/>
              </a:lnSpc>
              <a:spcBef>
                <a:spcPts val="641"/>
              </a:spcBef>
            </a:pPr>
            <a:endParaRPr lang="fr-FR" sz="32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7" name="CustomShape 1"/>
          <p:cNvSpPr/>
          <p:nvPr/>
        </p:nvSpPr>
        <p:spPr>
          <a:xfrm>
            <a:off x="142920" y="142920"/>
            <a:ext cx="8785440" cy="649944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70000" lnSpcReduction="20000"/>
          </a:bodyPr>
          <a:lstStyle/>
          <a:p>
            <a:pPr marL="343080" indent="-341640">
              <a:lnSpc>
                <a:spcPct val="100000"/>
              </a:lnSpc>
              <a:spcBef>
                <a:spcPts val="641"/>
              </a:spcBef>
            </a:pPr>
            <a:r>
              <a:rPr lang="fr-FR" sz="3200" b="1" strike="noStrike" spc="-1" dirty="0">
                <a:solidFill>
                  <a:srgbClr val="000000"/>
                </a:solidFill>
                <a:latin typeface="Calibri"/>
                <a:ea typeface="DejaVu Sans"/>
              </a:rPr>
              <a:t>	Page 15 :  </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2600" b="0" strike="noStrike" spc="-1" dirty="0">
                <a:solidFill>
                  <a:srgbClr val="000000"/>
                </a:solidFill>
                <a:latin typeface="Calibri"/>
                <a:ea typeface="DejaVu Sans"/>
              </a:rPr>
              <a:t>Le projet permettra de rehausser de manière ambitieuse le profil en long de la rivière en compensant jusqu'à 2,7m d'incision. Cela aura pour conséquence une reconnexion aux terrasses riveraines pour un étalement des eaux de crues et une continuité latérale. La surélévation du cours d'eau entraînera de facto une surélévation de la nappe d'accompagnement et l'effacement des chutes au niveau des ouvrages ROE 82733 et ROE 41613.</a:t>
            </a:r>
            <a:endParaRPr lang="fr-FR" sz="2600" b="0" strike="noStrike" spc="-1" dirty="0">
              <a:latin typeface="Arial"/>
            </a:endParaRPr>
          </a:p>
          <a:p>
            <a:pPr marL="343080" indent="-341640">
              <a:lnSpc>
                <a:spcPct val="100000"/>
              </a:lnSpc>
              <a:spcBef>
                <a:spcPts val="641"/>
              </a:spcBef>
              <a:buClr>
                <a:srgbClr val="000000"/>
              </a:buClr>
              <a:buFont typeface="Arial"/>
              <a:buChar char="•"/>
            </a:pPr>
            <a:r>
              <a:rPr lang="fr-FR" sz="2600" b="1" strike="noStrike" spc="-1" dirty="0">
                <a:solidFill>
                  <a:srgbClr val="000000"/>
                </a:solidFill>
                <a:latin typeface="Calibri"/>
                <a:ea typeface="DejaVu Sans"/>
              </a:rPr>
              <a:t>Ce nouveau profil sera garanti par l'aménagement de rampes de fond qui empêchera un nouveau déclenchement d'érosion régressive.</a:t>
            </a:r>
            <a:endParaRPr lang="fr-FR" sz="2600" b="0" strike="noStrike" spc="-1" dirty="0">
              <a:latin typeface="Arial"/>
            </a:endParaRPr>
          </a:p>
          <a:p>
            <a:pPr marL="343080" indent="-341640">
              <a:lnSpc>
                <a:spcPct val="100000"/>
              </a:lnSpc>
              <a:spcBef>
                <a:spcPts val="641"/>
              </a:spcBef>
            </a:pPr>
            <a:r>
              <a:rPr lang="fr-FR" sz="2600" b="1" strike="noStrike" spc="-1" dirty="0">
                <a:solidFill>
                  <a:srgbClr val="000000"/>
                </a:solidFill>
                <a:latin typeface="Calibri"/>
                <a:ea typeface="DejaVu Sans"/>
              </a:rPr>
              <a:t>	Page 19 : </a:t>
            </a:r>
            <a:endParaRPr lang="fr-FR" sz="2600" b="0" strike="noStrike" spc="-1" dirty="0">
              <a:latin typeface="Arial"/>
            </a:endParaRPr>
          </a:p>
          <a:p>
            <a:pPr marL="343080" indent="-341640">
              <a:lnSpc>
                <a:spcPct val="100000"/>
              </a:lnSpc>
              <a:spcBef>
                <a:spcPts val="641"/>
              </a:spcBef>
              <a:buClr>
                <a:srgbClr val="000000"/>
              </a:buClr>
              <a:buFont typeface="Arial"/>
              <a:buChar char="•"/>
            </a:pPr>
            <a:r>
              <a:rPr lang="fr-FR" sz="2600" b="0" strike="noStrike" spc="-1" dirty="0">
                <a:solidFill>
                  <a:srgbClr val="000000"/>
                </a:solidFill>
                <a:latin typeface="Calibri"/>
                <a:ea typeface="DejaVu Sans"/>
              </a:rPr>
              <a:t>La portion aujourd'hui en canal béton sera aménagé afin de retrouver un substrat et des hauteurs d'eau compatibles avec la circulation piscicole :</a:t>
            </a:r>
            <a:endParaRPr lang="fr-FR" sz="2600" b="0" strike="noStrike" spc="-1" dirty="0">
              <a:latin typeface="Arial"/>
            </a:endParaRPr>
          </a:p>
          <a:p>
            <a:pPr marL="343080" indent="-341640">
              <a:lnSpc>
                <a:spcPct val="100000"/>
              </a:lnSpc>
              <a:spcBef>
                <a:spcPts val="641"/>
              </a:spcBef>
              <a:buClr>
                <a:srgbClr val="000000"/>
              </a:buClr>
              <a:buFont typeface="Arial"/>
              <a:buChar char="•"/>
            </a:pPr>
            <a:r>
              <a:rPr lang="fr-FR" sz="2600" b="0" strike="noStrike" spc="-1" dirty="0">
                <a:solidFill>
                  <a:srgbClr val="000000"/>
                </a:solidFill>
                <a:latin typeface="Calibri"/>
                <a:ea typeface="DejaVu Sans"/>
              </a:rPr>
              <a:t>– des rampes des fond en béton seront fixées à intervalle réguliers pour créer une </a:t>
            </a:r>
            <a:r>
              <a:rPr lang="fr-FR" sz="2600" b="0" strike="noStrike" spc="-1" dirty="0" err="1">
                <a:solidFill>
                  <a:srgbClr val="000000"/>
                </a:solidFill>
                <a:latin typeface="Calibri"/>
                <a:ea typeface="DejaVu Sans"/>
              </a:rPr>
              <a:t>réhausse</a:t>
            </a:r>
            <a:r>
              <a:rPr lang="fr-FR" sz="2600" b="0" strike="noStrike" spc="-1" dirty="0">
                <a:solidFill>
                  <a:srgbClr val="000000"/>
                </a:solidFill>
                <a:latin typeface="Calibri"/>
                <a:ea typeface="DejaVu Sans"/>
              </a:rPr>
              <a:t> du profil de 0,1m et permettre le maintien d'une épaisseur d'alluvions sur le secteur aujourd'hui en béton lisse.</a:t>
            </a:r>
            <a:endParaRPr lang="fr-FR" sz="2600" b="0" strike="noStrike" spc="-1" dirty="0">
              <a:latin typeface="Arial"/>
            </a:endParaRPr>
          </a:p>
          <a:p>
            <a:pPr marL="343080" indent="-341640">
              <a:lnSpc>
                <a:spcPct val="100000"/>
              </a:lnSpc>
              <a:spcBef>
                <a:spcPts val="641"/>
              </a:spcBef>
              <a:buClr>
                <a:srgbClr val="000000"/>
              </a:buClr>
              <a:buFont typeface="Arial"/>
              <a:buChar char="•"/>
            </a:pPr>
            <a:r>
              <a:rPr lang="fr-FR" sz="2600" b="0" strike="noStrike" spc="-1" dirty="0">
                <a:solidFill>
                  <a:srgbClr val="000000"/>
                </a:solidFill>
                <a:latin typeface="Calibri"/>
                <a:ea typeface="DejaVu Sans"/>
              </a:rPr>
              <a:t>– Des banquettes alternes seront créées afin de diversifier les écoulements et conserver une hauteur d'eau compatible avec la circulation piscicole (0,3m) jusqu'à des débits très faibles. Il est rappelé que le bief </a:t>
            </a:r>
            <a:r>
              <a:rPr lang="fr-FR" sz="2600" b="0" strike="noStrike" spc="-1" dirty="0" err="1">
                <a:solidFill>
                  <a:srgbClr val="000000"/>
                </a:solidFill>
                <a:latin typeface="Calibri"/>
                <a:ea typeface="DejaVu Sans"/>
              </a:rPr>
              <a:t>Ravinet</a:t>
            </a:r>
            <a:r>
              <a:rPr lang="fr-FR" sz="2600" b="0" strike="noStrike" spc="-1" dirty="0">
                <a:solidFill>
                  <a:srgbClr val="000000"/>
                </a:solidFill>
                <a:latin typeface="Calibri"/>
                <a:ea typeface="DejaVu Sans"/>
              </a:rPr>
              <a:t> subit un </a:t>
            </a:r>
            <a:r>
              <a:rPr lang="fr-FR" sz="2600" b="0" strike="noStrike" spc="-1" dirty="0" err="1">
                <a:solidFill>
                  <a:srgbClr val="000000"/>
                </a:solidFill>
                <a:latin typeface="Calibri"/>
                <a:ea typeface="DejaVu Sans"/>
              </a:rPr>
              <a:t>assec</a:t>
            </a:r>
            <a:r>
              <a:rPr lang="fr-FR" sz="2600" b="0" strike="noStrike" spc="-1" dirty="0">
                <a:solidFill>
                  <a:srgbClr val="000000"/>
                </a:solidFill>
                <a:latin typeface="Calibri"/>
                <a:ea typeface="DejaVu Sans"/>
              </a:rPr>
              <a:t> estival sur sa partie terminale et qu'une discontinuité naturelle intervient donc à l'étiage. </a:t>
            </a:r>
            <a:r>
              <a:rPr lang="fr-FR" sz="2600" b="1" strike="noStrike" spc="-1" dirty="0">
                <a:solidFill>
                  <a:srgbClr val="000000"/>
                </a:solidFill>
                <a:latin typeface="Calibri"/>
                <a:ea typeface="DejaVu Sans"/>
              </a:rPr>
              <a:t>(remarque de l'</a:t>
            </a:r>
            <a:r>
              <a:rPr lang="fr-FR" sz="2600" b="1" strike="noStrike" spc="-1" dirty="0" err="1">
                <a:solidFill>
                  <a:srgbClr val="000000"/>
                </a:solidFill>
                <a:latin typeface="Calibri"/>
                <a:ea typeface="DejaVu Sans"/>
              </a:rPr>
              <a:t>aappma</a:t>
            </a:r>
            <a:r>
              <a:rPr lang="fr-FR" sz="2600" b="1" strike="noStrike" spc="-1" dirty="0">
                <a:solidFill>
                  <a:srgbClr val="000000"/>
                </a:solidFill>
                <a:latin typeface="Calibri"/>
                <a:ea typeface="DejaVu Sans"/>
              </a:rPr>
              <a:t> : on va donc faire remonter des poissons sur un ruisseau qui s'assèche annuellement)</a:t>
            </a:r>
            <a:endParaRPr lang="fr-FR" sz="2600" b="0" strike="noStrike" spc="-1" dirty="0">
              <a:latin typeface="Arial"/>
            </a:endParaRPr>
          </a:p>
          <a:p>
            <a:pPr marL="343080" indent="-341640">
              <a:lnSpc>
                <a:spcPct val="100000"/>
              </a:lnSpc>
              <a:spcBef>
                <a:spcPts val="641"/>
              </a:spcBef>
              <a:buClr>
                <a:srgbClr val="000000"/>
              </a:buClr>
              <a:buFont typeface="Arial"/>
              <a:buChar char="•"/>
            </a:pPr>
            <a:r>
              <a:rPr lang="fr-FR" sz="2600" b="0" strike="noStrike" spc="-1" dirty="0">
                <a:solidFill>
                  <a:srgbClr val="000000"/>
                </a:solidFill>
                <a:latin typeface="Calibri"/>
                <a:ea typeface="DejaVu Sans"/>
              </a:rPr>
              <a:t>– Des petits blocs seront mis en place en complément afin d'augmenter encore l'hétérogénéité des écoulements et rendre franchissable ce secteur par une part plus large des peuplements piscicoles.</a:t>
            </a:r>
            <a:endParaRPr lang="fr-FR" sz="2600" b="0" strike="noStrike" spc="-1" dirty="0">
              <a:latin typeface="Arial"/>
            </a:endParaRPr>
          </a:p>
          <a:p>
            <a:pPr>
              <a:lnSpc>
                <a:spcPct val="100000"/>
              </a:lnSpc>
              <a:spcBef>
                <a:spcPts val="641"/>
              </a:spcBef>
            </a:pPr>
            <a:endParaRPr lang="fr-FR" sz="32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8" name="CustomShape 1"/>
          <p:cNvSpPr/>
          <p:nvPr/>
        </p:nvSpPr>
        <p:spPr>
          <a:xfrm>
            <a:off x="142920" y="214200"/>
            <a:ext cx="8856720" cy="642816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43080" indent="-341640">
              <a:lnSpc>
                <a:spcPct val="100000"/>
              </a:lnSpc>
              <a:spcBef>
                <a:spcPts val="641"/>
              </a:spcBef>
            </a:pPr>
            <a:r>
              <a:rPr lang="fr-FR" sz="3200" b="1" strike="noStrike" spc="-1" dirty="0">
                <a:solidFill>
                  <a:srgbClr val="000000"/>
                </a:solidFill>
                <a:latin typeface="Calibri"/>
                <a:ea typeface="DejaVu Sans"/>
              </a:rPr>
              <a:t>	Page 20 </a:t>
            </a:r>
            <a:r>
              <a:rPr lang="fr-FR" sz="3200" b="1" strike="noStrike" spc="-1" dirty="0" smtClean="0">
                <a:solidFill>
                  <a:srgbClr val="000000"/>
                </a:solidFill>
                <a:latin typeface="Calibri"/>
                <a:ea typeface="DejaVu Sans"/>
              </a:rPr>
              <a:t>:</a:t>
            </a:r>
          </a:p>
          <a:p>
            <a:pPr marL="343080" indent="-341640">
              <a:lnSpc>
                <a:spcPct val="100000"/>
              </a:lnSpc>
              <a:spcBef>
                <a:spcPts val="641"/>
              </a:spcBef>
            </a:pP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Pêche électrique d'inventaire et de sauvetage des secteurs à court-circuiter et à aménager</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1" strike="noStrike" spc="-1" dirty="0">
                <a:solidFill>
                  <a:srgbClr val="000000"/>
                </a:solidFill>
                <a:latin typeface="Calibri"/>
                <a:ea typeface="DejaVu Sans"/>
              </a:rPr>
              <a:t>(Remarque </a:t>
            </a:r>
            <a:r>
              <a:rPr lang="fr-FR" sz="3400" b="1" strike="noStrike" spc="-1" dirty="0" err="1">
                <a:solidFill>
                  <a:srgbClr val="000000"/>
                </a:solidFill>
                <a:latin typeface="Calibri"/>
                <a:ea typeface="DejaVu Sans"/>
              </a:rPr>
              <a:t>aappma</a:t>
            </a:r>
            <a:r>
              <a:rPr lang="fr-FR" sz="3400" b="1" strike="noStrike" spc="-1" dirty="0">
                <a:solidFill>
                  <a:srgbClr val="000000"/>
                </a:solidFill>
                <a:latin typeface="Calibri"/>
                <a:ea typeface="DejaVu Sans"/>
              </a:rPr>
              <a:t> : il n' y a eu aucune pêche d'inventaire in situ de réalisée).</a:t>
            </a:r>
            <a:endParaRPr lang="fr-FR" sz="3400" b="0" strike="noStrike" spc="-1" dirty="0">
              <a:latin typeface="Arial"/>
            </a:endParaRPr>
          </a:p>
          <a:p>
            <a:pPr>
              <a:lnSpc>
                <a:spcPct val="100000"/>
              </a:lnSpc>
              <a:spcBef>
                <a:spcPts val="641"/>
              </a:spcBef>
            </a:pP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Page 21 :</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La pêche électrique de sauvetage est organisée directement par le maître d'ouvrage.</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Une fois la pêche réalisée, la pose progressive d'un massif de blocs permettra d'élever progressivement le niveau de la ligne d'eau.</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Une fois la cote projet atteinte, l'ensemble des écoulements emprunte le nouveau tracé. Une pêche de sauvetage est réalisée sur la partie de lit asséchée avant remblaiement.</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1" strike="noStrike" spc="-1" dirty="0">
                <a:solidFill>
                  <a:srgbClr val="000000"/>
                </a:solidFill>
                <a:latin typeface="Calibri"/>
                <a:ea typeface="DejaVu Sans"/>
              </a:rPr>
              <a:t>(Remarque </a:t>
            </a:r>
            <a:r>
              <a:rPr lang="fr-FR" sz="3400" b="1" strike="noStrike" spc="-1" dirty="0" err="1">
                <a:solidFill>
                  <a:srgbClr val="000000"/>
                </a:solidFill>
                <a:latin typeface="Calibri"/>
                <a:ea typeface="DejaVu Sans"/>
              </a:rPr>
              <a:t>aappma</a:t>
            </a:r>
            <a:r>
              <a:rPr lang="fr-FR" sz="3400" b="1" strike="noStrike" spc="-1" dirty="0">
                <a:solidFill>
                  <a:srgbClr val="000000"/>
                </a:solidFill>
                <a:latin typeface="Calibri"/>
                <a:ea typeface="DejaVu Sans"/>
              </a:rPr>
              <a:t> : la partie aval du pont de la </a:t>
            </a:r>
            <a:r>
              <a:rPr lang="fr-FR" sz="3400" b="1" strike="noStrike" spc="-1" dirty="0" err="1">
                <a:solidFill>
                  <a:srgbClr val="000000"/>
                </a:solidFill>
                <a:latin typeface="Calibri"/>
                <a:ea typeface="DejaVu Sans"/>
              </a:rPr>
              <a:t>Déruppe</a:t>
            </a:r>
            <a:r>
              <a:rPr lang="fr-FR" sz="3400" b="1" strike="noStrike" spc="-1" dirty="0">
                <a:solidFill>
                  <a:srgbClr val="000000"/>
                </a:solidFill>
                <a:latin typeface="Calibri"/>
                <a:ea typeface="DejaVu Sans"/>
              </a:rPr>
              <a:t> a été remblayée sans pêche électrique préalable et les poissons ont été enterrés vivants)</a:t>
            </a:r>
            <a:endParaRPr lang="fr-FR" sz="3400" b="0" strike="noStrike" spc="-1" dirty="0">
              <a:latin typeface="Arial"/>
            </a:endParaRPr>
          </a:p>
          <a:p>
            <a:pPr>
              <a:lnSpc>
                <a:spcPct val="100000"/>
              </a:lnSpc>
              <a:spcBef>
                <a:spcPts val="641"/>
              </a:spcBef>
            </a:pP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Page 23 : 3.7. Création de l'ouvrage de </a:t>
            </a:r>
            <a:r>
              <a:rPr lang="fr-FR" sz="3400" b="1" strike="noStrike" spc="-1" dirty="0" err="1">
                <a:solidFill>
                  <a:srgbClr val="000000"/>
                </a:solidFill>
                <a:latin typeface="Calibri"/>
                <a:ea typeface="DejaVu Sans"/>
              </a:rPr>
              <a:t>surverse</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Une attention particulière sera porté au terrassement préalable à la mise en place de l'ouvrage de </a:t>
            </a:r>
            <a:r>
              <a:rPr lang="fr-FR" sz="3400" b="0" strike="noStrike" spc="-1" dirty="0" err="1">
                <a:solidFill>
                  <a:srgbClr val="000000"/>
                </a:solidFill>
                <a:latin typeface="Calibri"/>
                <a:ea typeface="DejaVu Sans"/>
              </a:rPr>
              <a:t>surverse</a:t>
            </a:r>
            <a:r>
              <a:rPr lang="fr-FR" sz="3400" b="0" strike="noStrike" spc="-1" dirty="0">
                <a:solidFill>
                  <a:srgbClr val="000000"/>
                </a:solidFill>
                <a:latin typeface="Calibri"/>
                <a:ea typeface="DejaVu Sans"/>
              </a:rPr>
              <a:t> en raison de la présence de la canalisation de transport de gaz sous le chemin à une profondeur minimum de 0,8m.</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Le terrassement est réalisé selon les cotes du projet. Après coffrage et mis en place des armatures, un massif de béton d'une épaisseur de 0,35m dosé à 350kg/m3 est coulé afin d'obtenir les profils de projet.</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La berge aval est tapissée d'enrochement libre jusqu'à son pied pour éviter les phénomènes d'affouillement lors des mises en eau du déversoir. </a:t>
            </a:r>
            <a:r>
              <a:rPr lang="fr-FR" sz="3400" b="1" strike="noStrike" spc="-1" dirty="0">
                <a:solidFill>
                  <a:srgbClr val="000000"/>
                </a:solidFill>
                <a:latin typeface="Calibri"/>
                <a:ea typeface="DejaVu Sans"/>
              </a:rPr>
              <a:t>(</a:t>
            </a:r>
            <a:r>
              <a:rPr lang="fr-FR" sz="3400" b="1" strike="noStrike" spc="-1" dirty="0" err="1">
                <a:solidFill>
                  <a:srgbClr val="000000"/>
                </a:solidFill>
                <a:latin typeface="Calibri"/>
                <a:ea typeface="DejaVu Sans"/>
              </a:rPr>
              <a:t>remaque</a:t>
            </a:r>
            <a:r>
              <a:rPr lang="fr-FR" sz="3400" b="1" strike="noStrike" spc="-1" dirty="0">
                <a:solidFill>
                  <a:srgbClr val="000000"/>
                </a:solidFill>
                <a:latin typeface="Calibri"/>
                <a:ea typeface="DejaVu Sans"/>
              </a:rPr>
              <a:t> </a:t>
            </a:r>
            <a:r>
              <a:rPr lang="fr-FR" sz="3400" b="1" strike="noStrike" spc="-1" dirty="0" err="1">
                <a:solidFill>
                  <a:srgbClr val="000000"/>
                </a:solidFill>
                <a:latin typeface="Calibri"/>
                <a:ea typeface="DejaVu Sans"/>
              </a:rPr>
              <a:t>aappma</a:t>
            </a:r>
            <a:r>
              <a:rPr lang="fr-FR" sz="3400" b="1" strike="noStrike" spc="-1" dirty="0">
                <a:solidFill>
                  <a:srgbClr val="000000"/>
                </a:solidFill>
                <a:latin typeface="Calibri"/>
                <a:ea typeface="DejaVu Sans"/>
              </a:rPr>
              <a:t> : quid de cet ouvrage ?)</a:t>
            </a:r>
            <a:endParaRPr lang="fr-FR" sz="3400" b="0" strike="noStrike" spc="-1" dirty="0">
              <a:latin typeface="Arial"/>
            </a:endParaRPr>
          </a:p>
          <a:p>
            <a:pPr marL="343080" indent="-341640">
              <a:lnSpc>
                <a:spcPct val="100000"/>
              </a:lnSpc>
              <a:spcBef>
                <a:spcPts val="641"/>
              </a:spcBef>
              <a:buClr>
                <a:srgbClr val="000000"/>
              </a:buClr>
            </a:pPr>
            <a:endParaRPr lang="fr-FR" sz="3400" b="0" strike="noStrike" spc="-1" dirty="0">
              <a:latin typeface="Arial"/>
            </a:endParaRPr>
          </a:p>
          <a:p>
            <a:pPr>
              <a:lnSpc>
                <a:spcPct val="100000"/>
              </a:lnSpc>
              <a:spcBef>
                <a:spcPts val="641"/>
              </a:spcBef>
            </a:pPr>
            <a:endParaRPr lang="fr-FR" sz="3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99" name="CustomShape 1"/>
          <p:cNvSpPr/>
          <p:nvPr/>
        </p:nvSpPr>
        <p:spPr>
          <a:xfrm>
            <a:off x="214200" y="142920"/>
            <a:ext cx="8714160" cy="657072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56000" lnSpcReduction="20000"/>
          </a:bodyPr>
          <a:lstStyle/>
          <a:p>
            <a:pPr marL="343080" indent="-341640">
              <a:lnSpc>
                <a:spcPct val="100000"/>
              </a:lnSpc>
              <a:spcBef>
                <a:spcPts val="641"/>
              </a:spcBef>
            </a:pPr>
            <a:r>
              <a:rPr lang="fr-FR" sz="3200" b="1" strike="noStrike" spc="-1" dirty="0">
                <a:solidFill>
                  <a:srgbClr val="000000"/>
                </a:solidFill>
                <a:latin typeface="Calibri"/>
                <a:ea typeface="DejaVu Sans"/>
              </a:rPr>
              <a:t>	Page 24 : </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3.11. Aménagement du bief </a:t>
            </a:r>
            <a:r>
              <a:rPr lang="fr-FR" sz="3200" b="0" strike="noStrike" spc="-1" dirty="0" err="1">
                <a:solidFill>
                  <a:srgbClr val="000000"/>
                </a:solidFill>
                <a:latin typeface="Calibri"/>
                <a:ea typeface="DejaVu Sans"/>
              </a:rPr>
              <a:t>Ravinet</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L'aménagement du secteur de la confluence du bief </a:t>
            </a:r>
            <a:r>
              <a:rPr lang="fr-FR" sz="3200" b="0" strike="noStrike" spc="-1" dirty="0" err="1">
                <a:solidFill>
                  <a:srgbClr val="000000"/>
                </a:solidFill>
                <a:latin typeface="Calibri"/>
                <a:ea typeface="DejaVu Sans"/>
              </a:rPr>
              <a:t>Ravinet</a:t>
            </a:r>
            <a:r>
              <a:rPr lang="fr-FR" sz="3200" b="0" strike="noStrike" spc="-1" dirty="0">
                <a:solidFill>
                  <a:srgbClr val="000000"/>
                </a:solidFill>
                <a:latin typeface="Calibri"/>
                <a:ea typeface="DejaVu Sans"/>
              </a:rPr>
              <a:t> sera réalisé de manière indépendante, pendant la période d'étiage estival afin de pouvoir travailler dans le cours d'eau à sec.</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Les travaux consisteront à fixer des rampes de fond en béton préfabriqués sur le fond du canal béton. Des banquettes alternes sont créées afin de réduire la largeur du lit à 1/3 de sa largeur actuelle sur une hauteur de 0,3m. Le fond du lit sera tapissé d'alluvions. Des blocs de diversification (calibre 250Kg) seront ensuite mis en place dans le lit d'étiage.</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Les banquettes seront ensuite </a:t>
            </a:r>
            <a:r>
              <a:rPr lang="fr-FR" sz="3200" b="0" strike="noStrike" spc="-1" dirty="0" err="1">
                <a:solidFill>
                  <a:srgbClr val="000000"/>
                </a:solidFill>
                <a:latin typeface="Calibri"/>
                <a:ea typeface="DejaVu Sans"/>
              </a:rPr>
              <a:t>végétalisées</a:t>
            </a:r>
            <a:r>
              <a:rPr lang="fr-FR" sz="3200" b="0" strike="noStrike" spc="-1" dirty="0">
                <a:solidFill>
                  <a:srgbClr val="000000"/>
                </a:solidFill>
                <a:latin typeface="Calibri"/>
                <a:ea typeface="DejaVu Sans"/>
              </a:rPr>
              <a:t> et bouturées.</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1" strike="noStrike" spc="-1" dirty="0">
                <a:solidFill>
                  <a:srgbClr val="000000"/>
                </a:solidFill>
                <a:latin typeface="Calibri"/>
                <a:ea typeface="DejaVu Sans"/>
              </a:rPr>
              <a:t>(Remarque </a:t>
            </a:r>
            <a:r>
              <a:rPr lang="fr-FR" sz="3200" b="1" strike="noStrike" spc="-1" dirty="0" err="1">
                <a:solidFill>
                  <a:srgbClr val="000000"/>
                </a:solidFill>
                <a:latin typeface="Calibri"/>
                <a:ea typeface="DejaVu Sans"/>
              </a:rPr>
              <a:t>aappma</a:t>
            </a:r>
            <a:r>
              <a:rPr lang="fr-FR" sz="3200" b="1" strike="noStrike" spc="-1" dirty="0">
                <a:solidFill>
                  <a:srgbClr val="000000"/>
                </a:solidFill>
                <a:latin typeface="Calibri"/>
                <a:ea typeface="DejaVu Sans"/>
              </a:rPr>
              <a:t> : les travaux sur site ne correspondent pas du tout au descriptif présenté).</a:t>
            </a:r>
            <a:endParaRPr lang="fr-FR" sz="3200" b="0" strike="noStrike" spc="-1" dirty="0">
              <a:latin typeface="Arial"/>
            </a:endParaRPr>
          </a:p>
          <a:p>
            <a:pPr>
              <a:lnSpc>
                <a:spcPct val="100000"/>
              </a:lnSpc>
              <a:spcBef>
                <a:spcPts val="641"/>
              </a:spcBef>
            </a:pPr>
            <a:endParaRPr lang="fr-FR" sz="3200" b="0" strike="noStrike" spc="-1" dirty="0">
              <a:latin typeface="Arial"/>
            </a:endParaRPr>
          </a:p>
          <a:p>
            <a:pPr marL="343080" indent="-341640">
              <a:lnSpc>
                <a:spcPct val="100000"/>
              </a:lnSpc>
              <a:spcBef>
                <a:spcPts val="641"/>
              </a:spcBef>
            </a:pPr>
            <a:r>
              <a:rPr lang="fr-FR" sz="3200" b="1" strike="noStrike" spc="-1" dirty="0">
                <a:solidFill>
                  <a:srgbClr val="000000"/>
                </a:solidFill>
                <a:latin typeface="Calibri"/>
                <a:ea typeface="DejaVu Sans"/>
              </a:rPr>
              <a:t>	Page 37 : </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1" strike="noStrike" spc="-1" dirty="0">
                <a:solidFill>
                  <a:srgbClr val="000000"/>
                </a:solidFill>
                <a:latin typeface="Calibri"/>
                <a:ea typeface="DejaVu Sans"/>
              </a:rPr>
              <a:t>1.5. Les usages de l'eau</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1.5.1. Prélèvements</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Le site du projet est situé au sein du périmètres de protection éloigné des puits de captage de l'</a:t>
            </a:r>
            <a:r>
              <a:rPr lang="fr-FR" sz="3200" b="0" strike="noStrike" spc="-1" dirty="0" err="1">
                <a:solidFill>
                  <a:srgbClr val="000000"/>
                </a:solidFill>
                <a:latin typeface="Calibri"/>
                <a:ea typeface="DejaVu Sans"/>
              </a:rPr>
              <a:t>Albarine</a:t>
            </a:r>
            <a:r>
              <a:rPr lang="fr-FR" sz="3200" b="0" strike="noStrike" spc="-1" dirty="0">
                <a:solidFill>
                  <a:srgbClr val="000000"/>
                </a:solidFill>
                <a:latin typeface="Calibri"/>
                <a:ea typeface="DejaVu Sans"/>
              </a:rPr>
              <a:t> à </a:t>
            </a:r>
            <a:r>
              <a:rPr lang="fr-FR" sz="3200" b="0" strike="noStrike" spc="-1" dirty="0" err="1">
                <a:solidFill>
                  <a:srgbClr val="000000"/>
                </a:solidFill>
                <a:latin typeface="Calibri"/>
                <a:ea typeface="DejaVu Sans"/>
              </a:rPr>
              <a:t>Ambérieu</a:t>
            </a:r>
            <a:r>
              <a:rPr lang="fr-FR" sz="3200" b="0" strike="noStrike" spc="-1" dirty="0">
                <a:solidFill>
                  <a:srgbClr val="000000"/>
                </a:solidFill>
                <a:latin typeface="Calibri"/>
                <a:ea typeface="DejaVu Sans"/>
              </a:rPr>
              <a:t> en Bugey.</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Ces captages sont exploités par le Syndicat Intercommunal de Eaux de la région d'</a:t>
            </a:r>
            <a:r>
              <a:rPr lang="fr-FR" sz="3200" b="0" strike="noStrike" spc="-1" dirty="0" err="1">
                <a:solidFill>
                  <a:srgbClr val="000000"/>
                </a:solidFill>
                <a:latin typeface="Calibri"/>
                <a:ea typeface="DejaVu Sans"/>
              </a:rPr>
              <a:t>Ambérieu</a:t>
            </a:r>
            <a:r>
              <a:rPr lang="fr-FR" sz="3200" b="0" strike="noStrike" spc="-1" dirty="0">
                <a:solidFill>
                  <a:srgbClr val="000000"/>
                </a:solidFill>
                <a:latin typeface="Calibri"/>
                <a:ea typeface="DejaVu Sans"/>
              </a:rPr>
              <a:t> (SIERA) et constituent l'alimentation principale du réseau qui dessert 9500 abonnés.</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Le syndicat dispose de ressources complémentaires mais aucune d'entre elles ne peut servir de substitution. </a:t>
            </a:r>
            <a:r>
              <a:rPr lang="fr-FR" sz="3200" b="1" strike="noStrike" spc="-1" dirty="0">
                <a:solidFill>
                  <a:srgbClr val="000000"/>
                </a:solidFill>
                <a:latin typeface="Calibri"/>
                <a:ea typeface="DejaVu Sans"/>
              </a:rPr>
              <a:t>(Remarque de l'</a:t>
            </a:r>
            <a:r>
              <a:rPr lang="fr-FR" sz="3200" b="1" strike="noStrike" spc="-1" dirty="0" err="1">
                <a:solidFill>
                  <a:srgbClr val="000000"/>
                </a:solidFill>
                <a:latin typeface="Calibri"/>
                <a:ea typeface="DejaVu Sans"/>
              </a:rPr>
              <a:t>aappma</a:t>
            </a:r>
            <a:r>
              <a:rPr lang="fr-FR" sz="3200" b="1" strike="noStrike" spc="-1" dirty="0">
                <a:solidFill>
                  <a:srgbClr val="000000"/>
                </a:solidFill>
                <a:latin typeface="Calibri"/>
                <a:ea typeface="DejaVu Sans"/>
              </a:rPr>
              <a:t> : relation assèchement du lit / nappe)</a:t>
            </a:r>
            <a:endParaRPr lang="fr-FR" sz="3200" b="0" strike="noStrike" spc="-1" dirty="0">
              <a:latin typeface="Arial"/>
            </a:endParaRPr>
          </a:p>
          <a:p>
            <a:pPr marL="343080" indent="-341640">
              <a:lnSpc>
                <a:spcPct val="100000"/>
              </a:lnSpc>
              <a:spcBef>
                <a:spcPts val="641"/>
              </a:spcBef>
              <a:buClr>
                <a:srgbClr val="000000"/>
              </a:buClr>
            </a:pPr>
            <a:endParaRPr lang="fr-FR" sz="3200" b="0" strike="noStrike" spc="-1" dirty="0">
              <a:latin typeface="Arial"/>
            </a:endParaRPr>
          </a:p>
          <a:p>
            <a:pPr>
              <a:lnSpc>
                <a:spcPct val="100000"/>
              </a:lnSpc>
              <a:spcBef>
                <a:spcPts val="641"/>
              </a:spcBef>
            </a:pPr>
            <a:endParaRPr lang="fr-FR" sz="32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00" name="CustomShape 1"/>
          <p:cNvSpPr/>
          <p:nvPr/>
        </p:nvSpPr>
        <p:spPr>
          <a:xfrm>
            <a:off x="142844" y="142920"/>
            <a:ext cx="8856720" cy="671508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marL="343080" indent="-341640">
              <a:lnSpc>
                <a:spcPct val="100000"/>
              </a:lnSpc>
              <a:spcBef>
                <a:spcPts val="1100"/>
              </a:spcBef>
            </a:pPr>
            <a:r>
              <a:rPr lang="fr-FR" sz="3200" b="1" strike="noStrike" spc="-1" dirty="0">
                <a:solidFill>
                  <a:srgbClr val="000000"/>
                </a:solidFill>
                <a:latin typeface="Calibri"/>
                <a:ea typeface="DejaVu Sans"/>
              </a:rPr>
              <a:t>	</a:t>
            </a:r>
            <a:r>
              <a:rPr lang="fr-FR" sz="6400" b="1" strike="noStrike" spc="-1" dirty="0">
                <a:solidFill>
                  <a:srgbClr val="000000"/>
                </a:solidFill>
                <a:latin typeface="Calibri"/>
                <a:ea typeface="DejaVu Sans"/>
              </a:rPr>
              <a:t>Page 41 :</a:t>
            </a:r>
            <a:r>
              <a:rPr lang="fr-FR" sz="6400" b="0" strike="noStrike" spc="-1" dirty="0">
                <a:solidFill>
                  <a:srgbClr val="000000"/>
                </a:solidFill>
                <a:latin typeface="Calibri"/>
                <a:ea typeface="DejaVu Sans"/>
              </a:rPr>
              <a:t> </a:t>
            </a:r>
            <a:endParaRPr lang="fr-FR" sz="6400" b="0" strike="noStrike" spc="-1" dirty="0">
              <a:latin typeface="Arial"/>
            </a:endParaRPr>
          </a:p>
          <a:p>
            <a:pPr marL="343080" indent="-341640">
              <a:lnSpc>
                <a:spcPct val="100000"/>
              </a:lnSpc>
              <a:spcBef>
                <a:spcPts val="1100"/>
              </a:spcBef>
            </a:pPr>
            <a:endParaRPr lang="fr-FR" sz="55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.2. Incidence sur le milieu aquatique</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2.2.1. Incidence sur le milieu physique</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2.2.1.1. Sur la géologie et l'hydrogéologie</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Le projet est sans effet sur la géologie locale.</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Concernant l'hydrogéologie, la mise en place d'ouvrages transversaux pour compenser et bloquer les phénomènes d'incision auront pour conséquence une </a:t>
            </a:r>
            <a:r>
              <a:rPr lang="fr-FR" sz="6400" b="1" strike="noStrike" spc="-1" dirty="0">
                <a:solidFill>
                  <a:srgbClr val="000000"/>
                </a:solidFill>
                <a:latin typeface="Calibri"/>
                <a:ea typeface="DejaVu Sans"/>
              </a:rPr>
              <a:t>rehausse du niveau de base de la rivière jusqu'à 2,7m sur les secteurs incisés.</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1" strike="noStrike" spc="-1" dirty="0">
                <a:solidFill>
                  <a:srgbClr val="000000"/>
                </a:solidFill>
                <a:latin typeface="Calibri"/>
                <a:ea typeface="DejaVu Sans"/>
              </a:rPr>
              <a:t>En conséquence, la nappe d'accompagnement du cours d'eau sera rehaussée du même ordre sur le secteur</a:t>
            </a:r>
            <a:r>
              <a:rPr lang="fr-FR" sz="6400" b="1" strike="noStrike" spc="-1" dirty="0" smtClean="0">
                <a:solidFill>
                  <a:srgbClr val="000000"/>
                </a:solidFill>
                <a:latin typeface="Calibri"/>
                <a:ea typeface="DejaVu Sans"/>
              </a:rPr>
              <a:t>.</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2.2.1.1. </a:t>
            </a:r>
            <a:r>
              <a:rPr lang="fr-FR" sz="6400" b="0" strike="noStrike" spc="-1" dirty="0" smtClean="0">
                <a:solidFill>
                  <a:srgbClr val="000000"/>
                </a:solidFill>
                <a:latin typeface="Calibri"/>
                <a:ea typeface="DejaVu Sans"/>
              </a:rPr>
              <a:t>sur </a:t>
            </a:r>
            <a:r>
              <a:rPr lang="fr-FR" sz="6400" b="0" strike="noStrike" spc="-1" dirty="0">
                <a:solidFill>
                  <a:srgbClr val="000000"/>
                </a:solidFill>
                <a:latin typeface="Calibri"/>
                <a:ea typeface="DejaVu Sans"/>
              </a:rPr>
              <a:t>la géomorphologie</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Lit du cours d'eau et continuité écologique</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La modification du profil du cours d'eau sur 960 mètres va permettre de recréer :</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1" strike="noStrike" spc="-1" dirty="0">
                <a:solidFill>
                  <a:srgbClr val="000000"/>
                </a:solidFill>
                <a:latin typeface="Calibri"/>
                <a:ea typeface="DejaVu Sans"/>
              </a:rPr>
              <a:t>– un lit d'étiage dont le calibre garantira de bonnes conditions pour la vie aquatique pour des débits faibles. La section hydraulique a été calculée pour maintenir une hauteur d'eau de 0,3m en moyenne pour un débit correspondant au QMNA2.</a:t>
            </a:r>
            <a:endParaRPr lang="fr-FR" sz="6400" b="0" strike="noStrike" spc="-1" dirty="0">
              <a:latin typeface="Arial"/>
            </a:endParaRPr>
          </a:p>
          <a:p>
            <a:pPr>
              <a:lnSpc>
                <a:spcPct val="100000"/>
              </a:lnSpc>
              <a:spcBef>
                <a:spcPts val="1100"/>
              </a:spcBef>
            </a:pP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1" strike="noStrike" spc="-1" dirty="0">
                <a:solidFill>
                  <a:srgbClr val="000000"/>
                </a:solidFill>
                <a:latin typeface="Calibri"/>
                <a:ea typeface="DejaVu Sans"/>
              </a:rPr>
              <a:t>Page 42 : </a:t>
            </a:r>
            <a:r>
              <a:rPr lang="fr-FR" sz="6400" b="0" strike="noStrike" spc="-1" dirty="0">
                <a:solidFill>
                  <a:srgbClr val="000000"/>
                </a:solidFill>
                <a:latin typeface="Calibri"/>
                <a:ea typeface="DejaVu Sans"/>
              </a:rPr>
              <a:t>Le projet permettra de restaurer des berges naturelles. Les pentes seront compatibles avec la création d'une </a:t>
            </a:r>
            <a:r>
              <a:rPr lang="fr-FR" sz="6400" b="0" strike="noStrike" spc="-1" dirty="0" err="1">
                <a:solidFill>
                  <a:srgbClr val="000000"/>
                </a:solidFill>
                <a:latin typeface="Calibri"/>
                <a:ea typeface="DejaVu Sans"/>
              </a:rPr>
              <a:t>ripisylve</a:t>
            </a:r>
            <a:r>
              <a:rPr lang="fr-FR" sz="6400" b="0" strike="noStrike" spc="-1" dirty="0">
                <a:solidFill>
                  <a:srgbClr val="000000"/>
                </a:solidFill>
                <a:latin typeface="Calibri"/>
                <a:ea typeface="DejaVu Sans"/>
              </a:rPr>
              <a:t>  connectée qui est incluse dans le projet.</a:t>
            </a:r>
            <a:endParaRPr lang="fr-FR" sz="6400" b="0" strike="noStrike" spc="-1" dirty="0">
              <a:latin typeface="Arial"/>
            </a:endParaRPr>
          </a:p>
          <a:p>
            <a:pPr marL="343080" indent="-341640">
              <a:lnSpc>
                <a:spcPct val="100000"/>
              </a:lnSpc>
              <a:spcBef>
                <a:spcPts val="1100"/>
              </a:spcBef>
              <a:buClr>
                <a:srgbClr val="000000"/>
              </a:buClr>
              <a:buFont typeface="Arial"/>
              <a:buChar char="•"/>
            </a:pPr>
            <a:r>
              <a:rPr lang="fr-FR" sz="6400" b="0" strike="noStrike" spc="-1" dirty="0">
                <a:solidFill>
                  <a:srgbClr val="000000"/>
                </a:solidFill>
                <a:latin typeface="Calibri"/>
                <a:ea typeface="DejaVu Sans"/>
              </a:rPr>
              <a:t>Toutefois, pour détourner le cours d'eau de son tracé actuel, un ouvrage de stabilisation de berge en enrochement sera réalisé en rive gauche sur 120 mètres afin d'éviter le retour de la rivière dans son ancien lit. L'ouvrage sera réalisé en enrochements libres jusqu'à la hauteur de la ligne d'eau de crue biennale.</a:t>
            </a:r>
            <a:endParaRPr lang="fr-FR" sz="6400" b="0" strike="noStrike" spc="-1" dirty="0">
              <a:latin typeface="Arial"/>
            </a:endParaRPr>
          </a:p>
          <a:p>
            <a:pPr>
              <a:lnSpc>
                <a:spcPct val="100000"/>
              </a:lnSpc>
              <a:spcBef>
                <a:spcPts val="901"/>
              </a:spcBef>
            </a:pPr>
            <a:endParaRPr lang="fr-FR" sz="5500" b="0" strike="noStrike" spc="-1" dirty="0">
              <a:latin typeface="Arial"/>
            </a:endParaRPr>
          </a:p>
          <a:p>
            <a:pPr>
              <a:lnSpc>
                <a:spcPct val="100000"/>
              </a:lnSpc>
              <a:spcBef>
                <a:spcPts val="641"/>
              </a:spcBef>
            </a:pPr>
            <a:endParaRPr lang="fr-FR" sz="55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01" name="CustomShape 1"/>
          <p:cNvSpPr/>
          <p:nvPr/>
        </p:nvSpPr>
        <p:spPr>
          <a:xfrm>
            <a:off x="142920" y="142920"/>
            <a:ext cx="8785440" cy="657072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43080" indent="-341640">
              <a:lnSpc>
                <a:spcPct val="100000"/>
              </a:lnSpc>
              <a:spcBef>
                <a:spcPts val="641"/>
              </a:spcBef>
            </a:pPr>
            <a:r>
              <a:rPr lang="fr-FR" sz="3200" b="1" strike="noStrike" spc="-1" dirty="0">
                <a:solidFill>
                  <a:srgbClr val="000000"/>
                </a:solidFill>
                <a:latin typeface="Calibri"/>
                <a:ea typeface="DejaVu Sans"/>
              </a:rPr>
              <a:t>	</a:t>
            </a:r>
            <a:endParaRPr lang="fr-FR" sz="3200" b="1" strike="noStrike" spc="-1" dirty="0" smtClean="0">
              <a:solidFill>
                <a:srgbClr val="000000"/>
              </a:solidFill>
              <a:latin typeface="Calibri"/>
              <a:ea typeface="DejaVu Sans"/>
            </a:endParaRPr>
          </a:p>
          <a:p>
            <a:pPr marL="343080" indent="-341640">
              <a:lnSpc>
                <a:spcPct val="100000"/>
              </a:lnSpc>
              <a:spcBef>
                <a:spcPts val="641"/>
              </a:spcBef>
            </a:pPr>
            <a:r>
              <a:rPr lang="fr-FR" sz="3200" b="1" spc="-1" dirty="0">
                <a:solidFill>
                  <a:srgbClr val="000000"/>
                </a:solidFill>
                <a:latin typeface="Calibri"/>
                <a:ea typeface="DejaVu Sans"/>
              </a:rPr>
              <a:t>	</a:t>
            </a:r>
            <a:r>
              <a:rPr lang="fr-FR" sz="3400" b="1" strike="noStrike" spc="-1" dirty="0" smtClean="0">
                <a:solidFill>
                  <a:srgbClr val="000000"/>
                </a:solidFill>
                <a:latin typeface="Calibri"/>
                <a:ea typeface="DejaVu Sans"/>
              </a:rPr>
              <a:t>Page </a:t>
            </a:r>
            <a:r>
              <a:rPr lang="fr-FR" sz="3400" b="1" strike="noStrike" spc="-1" dirty="0">
                <a:solidFill>
                  <a:srgbClr val="000000"/>
                </a:solidFill>
                <a:latin typeface="Calibri"/>
                <a:ea typeface="DejaVu Sans"/>
              </a:rPr>
              <a:t>43 :</a:t>
            </a:r>
            <a:r>
              <a:rPr lang="fr-FR" sz="3400" b="0" strike="noStrike" spc="-1" dirty="0">
                <a:solidFill>
                  <a:srgbClr val="000000"/>
                </a:solidFill>
                <a:latin typeface="Calibri"/>
                <a:ea typeface="DejaVu Sans"/>
              </a:rPr>
              <a:t> 2.2.2. Incidences sur la Foret</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De plus, pour prendre en compte l'intérêt patrimonial représenté par les individus de peupliers noirs (</a:t>
            </a:r>
            <a:r>
              <a:rPr lang="fr-FR" sz="3400" b="0" strike="noStrike" spc="-1" dirty="0" err="1">
                <a:solidFill>
                  <a:srgbClr val="000000"/>
                </a:solidFill>
                <a:latin typeface="Calibri"/>
                <a:ea typeface="DejaVu Sans"/>
              </a:rPr>
              <a:t>Populus</a:t>
            </a:r>
            <a:r>
              <a:rPr lang="fr-FR" sz="3400" b="0" strike="noStrike" spc="-1" dirty="0">
                <a:solidFill>
                  <a:srgbClr val="000000"/>
                </a:solidFill>
                <a:latin typeface="Calibri"/>
                <a:ea typeface="DejaVu Sans"/>
              </a:rPr>
              <a:t> </a:t>
            </a:r>
            <a:r>
              <a:rPr lang="fr-FR" sz="3400" b="0" strike="noStrike" spc="-1" dirty="0" err="1">
                <a:solidFill>
                  <a:srgbClr val="000000"/>
                </a:solidFill>
                <a:latin typeface="Calibri"/>
                <a:ea typeface="DejaVu Sans"/>
              </a:rPr>
              <a:t>nigra</a:t>
            </a:r>
            <a:r>
              <a:rPr lang="fr-FR" sz="3400" b="0" strike="noStrike" spc="-1" dirty="0">
                <a:solidFill>
                  <a:srgbClr val="000000"/>
                </a:solidFill>
                <a:latin typeface="Calibri"/>
                <a:ea typeface="DejaVu Sans"/>
              </a:rPr>
              <a:t> L.) inventoriés sur site, des secteurs de 300m2 autour de chaque individus seront préservés pour éviter de bousculer trop brutalement l'environnement climatique et l'exposition aux vents de ces individus.</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Pour compenser les surfaces qui changeront de destination avec le déplacement de la rivière, le projet prévoit des plantations sur le secteur de l'ancien lit remblayé. Les plantations seront réalisés par taches avec des mélanges arbustifs et arborescents d'espèces autochtones. </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2.2.2. Incidence sur les biocénoses</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Le projet vise à améliorer la qualité des habitats aquatiques pour les espèces inféodées au cours d'eau. Cela passera par la diversification des </a:t>
            </a:r>
            <a:r>
              <a:rPr lang="fr-FR" sz="3400" b="0" strike="noStrike" spc="-1" dirty="0" err="1">
                <a:solidFill>
                  <a:srgbClr val="000000"/>
                </a:solidFill>
                <a:latin typeface="Calibri"/>
                <a:ea typeface="DejaVu Sans"/>
              </a:rPr>
              <a:t>facia</a:t>
            </a:r>
            <a:r>
              <a:rPr lang="fr-FR" sz="3400" b="0" strike="noStrike" spc="-1" dirty="0">
                <a:solidFill>
                  <a:srgbClr val="000000"/>
                </a:solidFill>
                <a:latin typeface="Calibri"/>
                <a:ea typeface="DejaVu Sans"/>
              </a:rPr>
              <a:t> et substrats d'écoulements ainsi que par la création d'une </a:t>
            </a:r>
            <a:r>
              <a:rPr lang="fr-FR" sz="3400" b="0" strike="noStrike" spc="-1" dirty="0" err="1">
                <a:solidFill>
                  <a:srgbClr val="000000"/>
                </a:solidFill>
                <a:latin typeface="Calibri"/>
                <a:ea typeface="DejaVu Sans"/>
              </a:rPr>
              <a:t>ripisylve</a:t>
            </a:r>
            <a:r>
              <a:rPr lang="fr-FR" sz="3400" b="0" strike="noStrike" spc="-1" dirty="0">
                <a:solidFill>
                  <a:srgbClr val="000000"/>
                </a:solidFill>
                <a:latin typeface="Calibri"/>
                <a:ea typeface="DejaVu Sans"/>
              </a:rPr>
              <a:t> diversifiée et connectée.</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Les individus de peupliers noirs recensés seront conservés au sein de massifs afin de ne pas changer brutalement leurs conditions climatiques et leur exposition au vent.</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1" strike="noStrike" spc="-1" dirty="0">
                <a:solidFill>
                  <a:srgbClr val="000000"/>
                </a:solidFill>
                <a:latin typeface="Calibri"/>
                <a:ea typeface="DejaVu Sans"/>
              </a:rPr>
              <a:t>(Remarque de l'</a:t>
            </a:r>
            <a:r>
              <a:rPr lang="fr-FR" sz="3400" b="1" strike="noStrike" spc="-1" dirty="0" err="1">
                <a:solidFill>
                  <a:srgbClr val="000000"/>
                </a:solidFill>
                <a:latin typeface="Calibri"/>
                <a:ea typeface="DejaVu Sans"/>
              </a:rPr>
              <a:t>aappma</a:t>
            </a:r>
            <a:r>
              <a:rPr lang="fr-FR" sz="3400" b="1" strike="noStrike" spc="-1" dirty="0">
                <a:solidFill>
                  <a:srgbClr val="000000"/>
                </a:solidFill>
                <a:latin typeface="Calibri"/>
                <a:ea typeface="DejaVu Sans"/>
              </a:rPr>
              <a:t> : l'ensemble de ces critères n'ont pas été respectés</a:t>
            </a:r>
            <a:r>
              <a:rPr lang="fr-FR" sz="3400" b="1" strike="noStrike" spc="-1" dirty="0" smtClean="0">
                <a:solidFill>
                  <a:srgbClr val="000000"/>
                </a:solidFill>
                <a:latin typeface="Calibri"/>
                <a:ea typeface="DejaVu Sans"/>
              </a:rPr>
              <a:t>)</a:t>
            </a:r>
          </a:p>
          <a:p>
            <a:pPr marL="343080" indent="-341640">
              <a:lnSpc>
                <a:spcPct val="100000"/>
              </a:lnSpc>
              <a:spcBef>
                <a:spcPts val="641"/>
              </a:spcBef>
              <a:buClr>
                <a:srgbClr val="000000"/>
              </a:buClr>
              <a:buFont typeface="Arial"/>
              <a:buChar char="•"/>
            </a:pP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Page 44 :</a:t>
            </a:r>
            <a:r>
              <a:rPr lang="fr-FR" sz="3400" b="0" strike="noStrike" spc="-1" dirty="0">
                <a:solidFill>
                  <a:srgbClr val="000000"/>
                </a:solidFill>
                <a:latin typeface="Calibri"/>
                <a:ea typeface="DejaVu Sans"/>
              </a:rPr>
              <a:t> 2.2.2.3. L'</a:t>
            </a:r>
            <a:r>
              <a:rPr lang="fr-FR" sz="3400" b="0" strike="noStrike" spc="-1" dirty="0" err="1">
                <a:solidFill>
                  <a:srgbClr val="000000"/>
                </a:solidFill>
                <a:latin typeface="Calibri"/>
                <a:ea typeface="DejaVu Sans"/>
              </a:rPr>
              <a:t>ichtyofaune</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Le projet a pour vocation d'améliorer les conditions de vie pour la faune aquatique et de restaurer la continuité écologique en effaçant l'impact de deux ouvrages recensés comme obstacles à l'écoulement.</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1" strike="noStrike" spc="-1" dirty="0">
                <a:solidFill>
                  <a:srgbClr val="000000"/>
                </a:solidFill>
                <a:latin typeface="Calibri"/>
                <a:ea typeface="DejaVu Sans"/>
              </a:rPr>
              <a:t>Pour la période des travaux, une pêche d'inventaire</a:t>
            </a:r>
            <a:r>
              <a:rPr lang="fr-FR" sz="3400" b="0" strike="noStrike" spc="-1" dirty="0">
                <a:solidFill>
                  <a:srgbClr val="000000"/>
                </a:solidFill>
                <a:latin typeface="Calibri"/>
                <a:ea typeface="DejaVu Sans"/>
              </a:rPr>
              <a:t> et de sauvetage sera réalisée au préalable.</a:t>
            </a:r>
            <a:endParaRPr lang="fr-FR" sz="3400" b="0" strike="noStrike" spc="-1" dirty="0">
              <a:latin typeface="Arial"/>
            </a:endParaRPr>
          </a:p>
          <a:p>
            <a:pPr>
              <a:lnSpc>
                <a:spcPct val="100000"/>
              </a:lnSpc>
              <a:spcBef>
                <a:spcPts val="641"/>
              </a:spcBef>
            </a:pPr>
            <a:r>
              <a:rPr lang="fr-FR" sz="3400" b="1" spc="-1" dirty="0">
                <a:solidFill>
                  <a:srgbClr val="000000"/>
                </a:solidFill>
                <a:latin typeface="Calibri"/>
                <a:ea typeface="DejaVu Sans"/>
              </a:rPr>
              <a:t> </a:t>
            </a:r>
            <a:r>
              <a:rPr lang="fr-FR" sz="3400" b="1" spc="-1" dirty="0" smtClean="0">
                <a:solidFill>
                  <a:srgbClr val="000000"/>
                </a:solidFill>
                <a:latin typeface="Calibri"/>
                <a:ea typeface="DejaVu Sans"/>
              </a:rPr>
              <a:t>       </a:t>
            </a:r>
            <a:r>
              <a:rPr lang="fr-FR" sz="3400" b="1" strike="noStrike" spc="-1" dirty="0" smtClean="0">
                <a:solidFill>
                  <a:srgbClr val="000000"/>
                </a:solidFill>
                <a:latin typeface="Calibri"/>
                <a:ea typeface="DejaVu Sans"/>
              </a:rPr>
              <a:t>(</a:t>
            </a:r>
            <a:r>
              <a:rPr lang="fr-FR" sz="3400" b="1" strike="noStrike" spc="-1" dirty="0">
                <a:solidFill>
                  <a:srgbClr val="000000"/>
                </a:solidFill>
                <a:latin typeface="Calibri"/>
                <a:ea typeface="DejaVu Sans"/>
              </a:rPr>
              <a:t>Remarque de l'</a:t>
            </a:r>
            <a:r>
              <a:rPr lang="fr-FR" sz="3400" b="1" strike="noStrike" spc="-1" dirty="0" err="1">
                <a:solidFill>
                  <a:srgbClr val="000000"/>
                </a:solidFill>
                <a:latin typeface="Calibri"/>
                <a:ea typeface="DejaVu Sans"/>
              </a:rPr>
              <a:t>aappma</a:t>
            </a:r>
            <a:r>
              <a:rPr lang="fr-FR" sz="3400" b="1" strike="noStrike" spc="-1" dirty="0">
                <a:solidFill>
                  <a:srgbClr val="000000"/>
                </a:solidFill>
                <a:latin typeface="Calibri"/>
                <a:ea typeface="DejaVu Sans"/>
              </a:rPr>
              <a:t> : aucune pêche d’inventaire sur site)</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Les surfaces de frai potentiels supprimées par le déplacement du cours d'eau seront largement compensées par les nouvelles surfaces créées par les aménagements. La restauration de la continuité longitudinale et latérale participera au bon fonctionnement des populations.</a:t>
            </a:r>
            <a:endParaRPr lang="fr-FR" sz="3400" b="0" strike="noStrike" spc="-1" dirty="0">
              <a:latin typeface="Arial"/>
            </a:endParaRPr>
          </a:p>
          <a:p>
            <a:pPr>
              <a:lnSpc>
                <a:spcPct val="100000"/>
              </a:lnSpc>
              <a:spcBef>
                <a:spcPts val="641"/>
              </a:spcBef>
            </a:pPr>
            <a:endParaRPr lang="fr-FR" sz="3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02" name="CustomShape 1"/>
          <p:cNvSpPr/>
          <p:nvPr/>
        </p:nvSpPr>
        <p:spPr>
          <a:xfrm>
            <a:off x="142920" y="142920"/>
            <a:ext cx="8856720" cy="657072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3.2.2.6. </a:t>
            </a:r>
            <a:r>
              <a:rPr lang="fr-FR" sz="3400" b="0" strike="noStrike" spc="-1" dirty="0" err="1">
                <a:solidFill>
                  <a:srgbClr val="000000"/>
                </a:solidFill>
                <a:latin typeface="Calibri"/>
                <a:ea typeface="DejaVu Sans"/>
              </a:rPr>
              <a:t>Entomofaune</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Un des objectifs de ces travaux est de diversifier et de multiplier les habitats aquatiques. Cela sera donc favorables aux macro invertébrés aquatiques.</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2.4. Incidence sur la qualité de l'eau</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Par l'amélioration de la qualité fonctionnelle de la rivière, l'aménagement améliorera les capacités auto-épuratrices du milieu. La végétation rivulaire et les bancs de sédiments retrouveront un véritable rôle de filtre. La qualité des eaux superficielles sera donc impactée positivement par l'aménagement.</a:t>
            </a: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a:t>
            </a: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Page 48 : </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Le projet participe à une gestion équilibrée de la ressource en eau qui prend en compte les adaptations nécessaires au changement climatique. </a:t>
            </a: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a:t>
            </a: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Page 49 :</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1" strike="noStrike" spc="-1" dirty="0">
                <a:solidFill>
                  <a:srgbClr val="000000"/>
                </a:solidFill>
                <a:latin typeface="Calibri"/>
                <a:ea typeface="DejaVu Sans"/>
              </a:rPr>
              <a:t>Par l'amélioration du milieu, le projet favorisera les conditions d'exercice de la pêche de loisir. Le projet est construit en partenariat avec l'association de pêche locale qui assurera à terme la maitrise foncière du site. Cette implication indique donc une compatibilité avec les exigences de la pêche en eau douce.</a:t>
            </a: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	</a:t>
            </a:r>
            <a:endParaRPr lang="fr-FR" sz="3400" b="0" strike="noStrike" spc="-1" dirty="0">
              <a:latin typeface="Arial"/>
            </a:endParaRPr>
          </a:p>
          <a:p>
            <a:pPr marL="343080" indent="-341640">
              <a:lnSpc>
                <a:spcPct val="100000"/>
              </a:lnSpc>
              <a:spcBef>
                <a:spcPts val="641"/>
              </a:spcBef>
            </a:pPr>
            <a:r>
              <a:rPr lang="fr-FR" sz="3400" b="1" strike="noStrike" spc="-1" dirty="0">
                <a:solidFill>
                  <a:srgbClr val="000000"/>
                </a:solidFill>
                <a:latin typeface="Calibri"/>
                <a:ea typeface="DejaVu Sans"/>
              </a:rPr>
              <a:t>Page 50</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7.2.2.4. Gestion du moustique tigre ( </a:t>
            </a:r>
            <a:r>
              <a:rPr lang="fr-FR" sz="3400" b="0" strike="noStrike" spc="-1" dirty="0" err="1">
                <a:solidFill>
                  <a:srgbClr val="000000"/>
                </a:solidFill>
                <a:latin typeface="Calibri"/>
                <a:ea typeface="DejaVu Sans"/>
              </a:rPr>
              <a:t>Aedes</a:t>
            </a:r>
            <a:r>
              <a:rPr lang="fr-FR" sz="3400" b="0" strike="noStrike" spc="-1" dirty="0">
                <a:solidFill>
                  <a:srgbClr val="000000"/>
                </a:solidFill>
                <a:latin typeface="Calibri"/>
                <a:ea typeface="DejaVu Sans"/>
              </a:rPr>
              <a:t> </a:t>
            </a:r>
            <a:r>
              <a:rPr lang="fr-FR" sz="3400" b="0" strike="noStrike" spc="-1" dirty="0" err="1">
                <a:solidFill>
                  <a:srgbClr val="000000"/>
                </a:solidFill>
                <a:latin typeface="Calibri"/>
                <a:ea typeface="DejaVu Sans"/>
              </a:rPr>
              <a:t>albopicus</a:t>
            </a:r>
            <a:r>
              <a:rPr lang="fr-FR" sz="3400" b="0" strike="noStrike" spc="-1" dirty="0">
                <a:solidFill>
                  <a:srgbClr val="000000"/>
                </a:solidFill>
                <a:latin typeface="Calibri"/>
                <a:ea typeface="DejaVu Sans"/>
              </a:rPr>
              <a:t> ):</a:t>
            </a:r>
            <a:endParaRPr lang="fr-FR" sz="3400" b="0" strike="noStrike" spc="-1" dirty="0">
              <a:latin typeface="Arial"/>
            </a:endParaRPr>
          </a:p>
          <a:p>
            <a:pPr marL="343080" indent="-341640">
              <a:lnSpc>
                <a:spcPct val="100000"/>
              </a:lnSpc>
              <a:spcBef>
                <a:spcPts val="641"/>
              </a:spcBef>
              <a:buClr>
                <a:srgbClr val="000000"/>
              </a:buClr>
              <a:buFont typeface="Arial"/>
              <a:buChar char="•"/>
            </a:pPr>
            <a:r>
              <a:rPr lang="fr-FR" sz="3400" b="0" strike="noStrike" spc="-1" dirty="0">
                <a:solidFill>
                  <a:srgbClr val="000000"/>
                </a:solidFill>
                <a:latin typeface="Calibri"/>
                <a:ea typeface="DejaVu Sans"/>
              </a:rPr>
              <a:t>assurera une surveillance quotidienne de l'état du site pour s'assurer de l'absence de milieux favorables (</a:t>
            </a:r>
            <a:r>
              <a:rPr lang="fr-FR" sz="3400" b="0" strike="noStrike" spc="-1" dirty="0" err="1">
                <a:solidFill>
                  <a:srgbClr val="000000"/>
                </a:solidFill>
                <a:latin typeface="Calibri"/>
                <a:ea typeface="DejaVu Sans"/>
              </a:rPr>
              <a:t>flauqes</a:t>
            </a:r>
            <a:r>
              <a:rPr lang="fr-FR" sz="3400" b="0" strike="noStrike" spc="-1" dirty="0">
                <a:solidFill>
                  <a:srgbClr val="000000"/>
                </a:solidFill>
                <a:latin typeface="Calibri"/>
                <a:ea typeface="DejaVu Sans"/>
              </a:rPr>
              <a:t>, ornières, eau stagnante) et de l'absence de larves. En cas de détection de larves, et après expertise confirmant l'espèce concernée, les gîtes larvaires seront détruits et l'administration informée. </a:t>
            </a:r>
            <a:r>
              <a:rPr lang="fr-FR" sz="3400" b="1" strike="noStrike" spc="-1" dirty="0">
                <a:solidFill>
                  <a:srgbClr val="000000"/>
                </a:solidFill>
                <a:latin typeface="Calibri"/>
                <a:ea typeface="DejaVu Sans"/>
              </a:rPr>
              <a:t>(Remarque </a:t>
            </a:r>
            <a:r>
              <a:rPr lang="fr-FR" sz="3400" b="1" strike="noStrike" spc="-1" dirty="0" err="1">
                <a:solidFill>
                  <a:srgbClr val="000000"/>
                </a:solidFill>
                <a:latin typeface="Calibri"/>
                <a:ea typeface="DejaVu Sans"/>
              </a:rPr>
              <a:t>aappma</a:t>
            </a:r>
            <a:r>
              <a:rPr lang="fr-FR" sz="3400" b="1" strike="noStrike" spc="-1" dirty="0">
                <a:solidFill>
                  <a:srgbClr val="000000"/>
                </a:solidFill>
                <a:latin typeface="Calibri"/>
                <a:ea typeface="DejaVu Sans"/>
              </a:rPr>
              <a:t> : Quid du plan d'eau créé ?)</a:t>
            </a:r>
            <a:endParaRPr lang="fr-FR" sz="3400" b="0" strike="noStrike" spc="-1" dirty="0">
              <a:latin typeface="Arial"/>
            </a:endParaRPr>
          </a:p>
          <a:p>
            <a:pPr>
              <a:lnSpc>
                <a:spcPct val="100000"/>
              </a:lnSpc>
              <a:spcBef>
                <a:spcPts val="641"/>
              </a:spcBef>
            </a:pPr>
            <a:endParaRPr lang="fr-FR" sz="32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03" name="CustomShape 1"/>
          <p:cNvSpPr/>
          <p:nvPr/>
        </p:nvSpPr>
        <p:spPr>
          <a:xfrm>
            <a:off x="142920" y="142920"/>
            <a:ext cx="8856720" cy="657072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60500" lnSpcReduction="20000"/>
          </a:bodyPr>
          <a:lstStyle/>
          <a:p>
            <a:pPr marL="343080" indent="-341640">
              <a:lnSpc>
                <a:spcPct val="100000"/>
              </a:lnSpc>
              <a:spcBef>
                <a:spcPts val="641"/>
              </a:spcBef>
            </a:pPr>
            <a:r>
              <a:rPr lang="fr-FR" sz="3200" b="1" strike="noStrike" spc="-1" dirty="0">
                <a:solidFill>
                  <a:srgbClr val="000000"/>
                </a:solidFill>
                <a:latin typeface="Calibri"/>
                <a:ea typeface="DejaVu Sans"/>
              </a:rPr>
              <a:t>	</a:t>
            </a:r>
            <a:endParaRPr lang="fr-FR" sz="3200" b="0" strike="noStrike" spc="-1" dirty="0">
              <a:latin typeface="Arial"/>
            </a:endParaRPr>
          </a:p>
          <a:p>
            <a:pPr marL="343080" indent="-341640">
              <a:lnSpc>
                <a:spcPct val="100000"/>
              </a:lnSpc>
              <a:spcBef>
                <a:spcPts val="641"/>
              </a:spcBef>
            </a:pPr>
            <a:r>
              <a:rPr lang="fr-FR" sz="3200" b="1" strike="noStrike" spc="-1" dirty="0">
                <a:solidFill>
                  <a:srgbClr val="000000"/>
                </a:solidFill>
                <a:latin typeface="Calibri"/>
                <a:ea typeface="DejaVu Sans"/>
              </a:rPr>
              <a:t>Page 52 :</a:t>
            </a:r>
            <a:endParaRPr lang="fr-FR" sz="3200" b="0" strike="noStrike" spc="-1" dirty="0">
              <a:latin typeface="Arial"/>
            </a:endParaRPr>
          </a:p>
          <a:p>
            <a:pPr marL="343080" indent="-341640">
              <a:lnSpc>
                <a:spcPct val="100000"/>
              </a:lnSpc>
              <a:spcBef>
                <a:spcPts val="641"/>
              </a:spcBef>
            </a:pP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3. Suivi du milieu</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1" strike="noStrike" spc="-1" dirty="0">
                <a:solidFill>
                  <a:srgbClr val="000000"/>
                </a:solidFill>
                <a:latin typeface="Calibri"/>
                <a:ea typeface="DejaVu Sans"/>
              </a:rPr>
              <a:t>Après travaux, le site fera l'objet d'une cartographie des aquatiques tous les deux ans afin d'évaluer la richesse de ces derniers et leur évolution au fil du temps.</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Au quotidien, la surveillance concernera :</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 Les ouvrages de stabilisation de berge et du fond du lit;</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 La reprise de la végétation et le développement des plantes exotiques envahissantes,</a:t>
            </a:r>
            <a:endParaRPr lang="fr-FR" sz="3200" b="0" strike="noStrike" spc="-1" dirty="0">
              <a:latin typeface="Arial"/>
            </a:endParaRPr>
          </a:p>
          <a:p>
            <a:pPr>
              <a:lnSpc>
                <a:spcPct val="100000"/>
              </a:lnSpc>
              <a:spcBef>
                <a:spcPts val="641"/>
              </a:spcBef>
            </a:pP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0" strike="noStrike" spc="-1" dirty="0">
                <a:solidFill>
                  <a:srgbClr val="000000"/>
                </a:solidFill>
                <a:latin typeface="Calibri"/>
                <a:ea typeface="DejaVu Sans"/>
              </a:rPr>
              <a:t>4. Suivi des biocénoses</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1" strike="noStrike" spc="-1" dirty="0">
                <a:solidFill>
                  <a:srgbClr val="000000"/>
                </a:solidFill>
                <a:latin typeface="Calibri"/>
                <a:ea typeface="DejaVu Sans"/>
              </a:rPr>
              <a:t>En comparaison avec l'état initial réalisé avant-travaux, les peuplements de macro-invertébrés benthiques et les peuplements piscicoles feront l'objet d'inventaire respectivement tous les 2 et 4 ans selon les protocoles en vigueur. Les résultats participeront à l'évaluation de la réussite de l'aménagement, notamment vis-à-vis de la restauration de la continuité écologique. </a:t>
            </a:r>
            <a:endParaRPr lang="fr-FR" sz="3200" b="0" strike="noStrike" spc="-1" dirty="0">
              <a:latin typeface="Arial"/>
            </a:endParaRPr>
          </a:p>
          <a:p>
            <a:pPr marL="343080" indent="-341640">
              <a:lnSpc>
                <a:spcPct val="100000"/>
              </a:lnSpc>
              <a:spcBef>
                <a:spcPts val="641"/>
              </a:spcBef>
              <a:buClr>
                <a:srgbClr val="000000"/>
              </a:buClr>
              <a:buFont typeface="Arial"/>
              <a:buChar char="•"/>
            </a:pPr>
            <a:r>
              <a:rPr lang="fr-FR" sz="3200" b="1" strike="noStrike" spc="-1" dirty="0">
                <a:solidFill>
                  <a:srgbClr val="000000"/>
                </a:solidFill>
                <a:latin typeface="Calibri"/>
                <a:ea typeface="DejaVu Sans"/>
              </a:rPr>
              <a:t>(Remarque </a:t>
            </a:r>
            <a:r>
              <a:rPr lang="fr-FR" sz="3200" b="1" strike="noStrike" spc="-1" dirty="0" err="1">
                <a:solidFill>
                  <a:srgbClr val="000000"/>
                </a:solidFill>
                <a:latin typeface="Calibri"/>
                <a:ea typeface="DejaVu Sans"/>
              </a:rPr>
              <a:t>aappma</a:t>
            </a:r>
            <a:r>
              <a:rPr lang="fr-FR" sz="3200" b="1" strike="noStrike" spc="-1" dirty="0">
                <a:solidFill>
                  <a:srgbClr val="000000"/>
                </a:solidFill>
                <a:latin typeface="Calibri"/>
                <a:ea typeface="DejaVu Sans"/>
              </a:rPr>
              <a:t> : nous sommes en 2022, et les travaux datent de 2019 et aucune cartographie aquatique ne nous a été transmise en ce sens. Idem pour les pêches d'inventaires).</a:t>
            </a:r>
            <a:endParaRPr lang="fr-FR" sz="3200" b="0" strike="noStrike" spc="-1" dirty="0">
              <a:latin typeface="Arial"/>
            </a:endParaRPr>
          </a:p>
          <a:p>
            <a:pPr marL="343080" indent="-341640">
              <a:lnSpc>
                <a:spcPct val="100000"/>
              </a:lnSpc>
              <a:spcBef>
                <a:spcPts val="641"/>
              </a:spcBef>
            </a:pPr>
            <a:endParaRPr lang="fr-FR" sz="3200" b="0" strike="noStrike" spc="-1" dirty="0">
              <a:latin typeface="Arial"/>
            </a:endParaRPr>
          </a:p>
          <a:p>
            <a:pPr marL="343080" indent="-341640">
              <a:lnSpc>
                <a:spcPct val="100000"/>
              </a:lnSpc>
              <a:spcBef>
                <a:spcPts val="641"/>
              </a:spcBef>
            </a:pPr>
            <a:endParaRPr lang="fr-FR" sz="32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04" name="CustomShape 1"/>
          <p:cNvSpPr/>
          <p:nvPr/>
        </p:nvSpPr>
        <p:spPr>
          <a:xfrm>
            <a:off x="142844" y="142852"/>
            <a:ext cx="8856720" cy="6570720"/>
          </a:xfrm>
          <a:prstGeom prst="rect">
            <a:avLst/>
          </a:prstGeom>
          <a:solidFill>
            <a:srgbClr val="C4BD97"/>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343080" indent="-341640">
              <a:lnSpc>
                <a:spcPct val="100000"/>
              </a:lnSpc>
              <a:spcBef>
                <a:spcPts val="641"/>
              </a:spcBef>
            </a:pPr>
            <a:r>
              <a:rPr lang="fr-FR" sz="2000" b="1" strike="noStrike" spc="-1" dirty="0">
                <a:solidFill>
                  <a:srgbClr val="000000"/>
                </a:solidFill>
                <a:latin typeface="Calibri"/>
                <a:ea typeface="DejaVu Sans"/>
              </a:rPr>
              <a:t>Page 67: </a:t>
            </a:r>
            <a:endParaRPr lang="fr-FR" sz="2000" b="0" strike="noStrike" spc="-1" dirty="0">
              <a:latin typeface="Arial"/>
            </a:endParaRPr>
          </a:p>
          <a:p>
            <a:pPr marL="343080" indent="-341640">
              <a:lnSpc>
                <a:spcPct val="100000"/>
              </a:lnSpc>
              <a:spcBef>
                <a:spcPts val="641"/>
              </a:spcBef>
            </a:pP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sur le secteur entre la </a:t>
            </a:r>
            <a:r>
              <a:rPr lang="fr-FR" sz="1400" b="0" strike="noStrike" spc="-1" dirty="0" err="1">
                <a:solidFill>
                  <a:srgbClr val="000000"/>
                </a:solidFill>
                <a:latin typeface="sans-serif;Arial"/>
                <a:ea typeface="DejaVu Sans"/>
              </a:rPr>
              <a:t>Déruppe</a:t>
            </a:r>
            <a:r>
              <a:rPr lang="fr-FR" sz="1400" b="0" strike="noStrike" spc="-1" dirty="0">
                <a:solidFill>
                  <a:srgbClr val="000000"/>
                </a:solidFill>
                <a:latin typeface="sans-serif;Arial"/>
                <a:ea typeface="DejaVu Sans"/>
              </a:rPr>
              <a:t> à </a:t>
            </a:r>
            <a:r>
              <a:rPr lang="fr-FR" sz="1400" b="0" strike="noStrike" spc="-1" dirty="0" err="1">
                <a:solidFill>
                  <a:srgbClr val="000000"/>
                </a:solidFill>
                <a:latin typeface="sans-serif;Arial"/>
                <a:ea typeface="DejaVu Sans"/>
              </a:rPr>
              <a:t>Torcieu</a:t>
            </a:r>
            <a:r>
              <a:rPr lang="fr-FR" sz="1400" b="0" strike="noStrike" spc="-1" dirty="0">
                <a:solidFill>
                  <a:srgbClr val="000000"/>
                </a:solidFill>
                <a:latin typeface="sans-serif;Arial"/>
                <a:ea typeface="DejaVu Sans"/>
              </a:rPr>
              <a:t> et la limite communale </a:t>
            </a:r>
            <a:r>
              <a:rPr lang="fr-FR" sz="1400" b="0" strike="noStrike" spc="-1" dirty="0" err="1">
                <a:solidFill>
                  <a:srgbClr val="000000"/>
                </a:solidFill>
                <a:latin typeface="sans-serif;Arial"/>
                <a:ea typeface="DejaVu Sans"/>
              </a:rPr>
              <a:t>Torcieu</a:t>
            </a:r>
            <a:r>
              <a:rPr lang="fr-FR" sz="1400" b="0" strike="noStrike" spc="-1" dirty="0">
                <a:solidFill>
                  <a:srgbClr val="000000"/>
                </a:solidFill>
                <a:latin typeface="sans-serif;Arial"/>
                <a:ea typeface="DejaVu Sans"/>
              </a:rPr>
              <a:t>/</a:t>
            </a:r>
            <a:r>
              <a:rPr lang="fr-FR" sz="1400" b="0" strike="noStrike" spc="-1" dirty="0" err="1">
                <a:solidFill>
                  <a:srgbClr val="000000"/>
                </a:solidFill>
                <a:latin typeface="sans-serif;Arial"/>
                <a:ea typeface="DejaVu Sans"/>
              </a:rPr>
              <a:t>Bettant</a:t>
            </a:r>
            <a:r>
              <a:rPr lang="fr-FR" sz="1400" b="0" strike="noStrike" spc="-1" dirty="0">
                <a:solidFill>
                  <a:srgbClr val="000000"/>
                </a:solidFill>
                <a:latin typeface="sans-serif;Arial"/>
                <a:ea typeface="DejaVu Sans"/>
              </a:rPr>
              <a:t>, le niveau de l’</a:t>
            </a:r>
            <a:r>
              <a:rPr lang="fr-FR" sz="1400" b="0" strike="noStrike" spc="-1" dirty="0" err="1">
                <a:solidFill>
                  <a:srgbClr val="000000"/>
                </a:solidFill>
                <a:latin typeface="sans-serif;Arial"/>
                <a:ea typeface="DejaVu Sans"/>
              </a:rPr>
              <a:t>Albarine</a:t>
            </a:r>
            <a:r>
              <a:rPr lang="fr-FR" sz="1400" b="0" strike="noStrike" spc="-1" dirty="0">
                <a:solidFill>
                  <a:srgbClr val="000000"/>
                </a:solidFill>
                <a:latin typeface="sans-serif;Arial"/>
                <a:ea typeface="DejaVu Sans"/>
              </a:rPr>
              <a:t> est en équilibre avec celui de la nappe, pouvant jouer un rôle de drainage plutôt que d’alimentation. Cet état est caractéristique d’une situation de hautes eaux comme c’est le cas lors de la campagne piézométrique de début juin 2006 où aucun secteur étudié n’est à sec. L’étendue des zones de pertes potentielles varient en fonction de la situation hydrogéologique au cours de l’année.</a:t>
            </a:r>
            <a:r>
              <a:t/>
            </a:r>
            <a:br/>
            <a:r>
              <a:rPr lang="fr-FR" sz="1400" b="0" strike="noStrike" spc="-1" dirty="0">
                <a:solidFill>
                  <a:srgbClr val="000000"/>
                </a:solidFill>
                <a:latin typeface="sans-serif;Arial"/>
                <a:ea typeface="DejaVu Sans"/>
              </a:rPr>
              <a:t>Dans le secteur, 2 zones de pertes totales ont été identifiées par CPGF en situation de basses eaux (19 juillet 2006) : en aval proche du forage des </a:t>
            </a:r>
            <a:r>
              <a:rPr lang="fr-FR" sz="1400" b="0" strike="noStrike" spc="-1" dirty="0" err="1">
                <a:solidFill>
                  <a:srgbClr val="000000"/>
                </a:solidFill>
                <a:latin typeface="sans-serif;Arial"/>
                <a:ea typeface="DejaVu Sans"/>
              </a:rPr>
              <a:t>Balmettes</a:t>
            </a:r>
            <a:r>
              <a:rPr lang="fr-FR" sz="1400" b="0" strike="noStrike" spc="-1" dirty="0">
                <a:solidFill>
                  <a:srgbClr val="000000"/>
                </a:solidFill>
                <a:latin typeface="sans-serif;Arial"/>
                <a:ea typeface="DejaVu Sans"/>
              </a:rPr>
              <a:t> ; au niveau de </a:t>
            </a:r>
            <a:r>
              <a:rPr lang="fr-FR" sz="1400" b="0" strike="noStrike" spc="-1" dirty="0" err="1">
                <a:solidFill>
                  <a:srgbClr val="000000"/>
                </a:solidFill>
                <a:latin typeface="sans-serif;Arial"/>
                <a:ea typeface="DejaVu Sans"/>
              </a:rPr>
              <a:t>Bettant</a:t>
            </a:r>
            <a:r>
              <a:rPr lang="fr-FR" sz="1400" b="0" strike="noStrike" spc="-1" dirty="0">
                <a:solidFill>
                  <a:srgbClr val="000000"/>
                </a:solidFill>
                <a:latin typeface="sans-serif;Arial"/>
                <a:ea typeface="DejaVu Sans"/>
              </a:rPr>
              <a:t> le Haut an amont du pont de </a:t>
            </a:r>
            <a:r>
              <a:rPr lang="fr-FR" sz="1400" b="0" strike="noStrike" spc="-1" dirty="0" err="1">
                <a:solidFill>
                  <a:srgbClr val="000000"/>
                </a:solidFill>
                <a:latin typeface="sans-serif;Arial"/>
                <a:ea typeface="DejaVu Sans"/>
              </a:rPr>
              <a:t>Bettant</a:t>
            </a:r>
            <a:r>
              <a:rPr lang="fr-FR" sz="1400" b="0" strike="noStrike" spc="-1" dirty="0">
                <a:solidFill>
                  <a:srgbClr val="000000"/>
                </a:solidFill>
                <a:latin typeface="sans-serif;Arial"/>
                <a:ea typeface="DejaVu Sans"/>
              </a:rPr>
              <a:t>.</a:t>
            </a:r>
            <a:r>
              <a:t/>
            </a:r>
            <a:br/>
            <a:r>
              <a:rPr lang="fr-FR" sz="1400" b="0" strike="noStrike" spc="-1" dirty="0">
                <a:solidFill>
                  <a:srgbClr val="000000"/>
                </a:solidFill>
                <a:latin typeface="sans-serif;Arial"/>
                <a:ea typeface="DejaVu Sans"/>
              </a:rPr>
              <a:t>Toutefois, la zone de pertes totales de la rivière aura tendance à se déplacer en fonction du niveau piézométrique de la nappe alluviale. Plus la nappe sera basse, plus la zone de pertes totales sera située en amont. En période</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d’étiage, cette zone est située en amont des forages de </a:t>
            </a:r>
            <a:r>
              <a:rPr lang="fr-FR" sz="1400" b="0" strike="noStrike" spc="-1" dirty="0" err="1">
                <a:solidFill>
                  <a:srgbClr val="000000"/>
                </a:solidFill>
                <a:latin typeface="sans-serif;Arial"/>
                <a:ea typeface="DejaVu Sans"/>
              </a:rPr>
              <a:t>Balmettes</a:t>
            </a:r>
            <a:r>
              <a:rPr lang="fr-FR" sz="1400" b="0" strike="noStrike" spc="-1" dirty="0">
                <a:solidFill>
                  <a:srgbClr val="000000"/>
                </a:solidFill>
                <a:latin typeface="sans-serif;Arial"/>
                <a:ea typeface="DejaVu Sans"/>
              </a:rPr>
              <a:t>. Les principales zones de pertes évoluant d’amont en aval selon la situation hydrogéologique sont synthétisées sur la</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Figure 32 »</a:t>
            </a:r>
            <a:endParaRPr lang="fr-FR" sz="1400" b="0" strike="noStrike" spc="-1" dirty="0">
              <a:latin typeface="Arial"/>
            </a:endParaRPr>
          </a:p>
          <a:p>
            <a:pPr marL="343080" indent="-341640">
              <a:lnSpc>
                <a:spcPct val="100000"/>
              </a:lnSpc>
              <a:spcBef>
                <a:spcPts val="641"/>
              </a:spcBef>
            </a:pPr>
            <a:r>
              <a:rPr lang="fr-FR" sz="1400" b="0" strike="noStrike" spc="-1" dirty="0">
                <a:solidFill>
                  <a:srgbClr val="000000"/>
                </a:solidFill>
                <a:latin typeface="Calibri"/>
                <a:ea typeface="DejaVu Sans"/>
              </a:rPr>
              <a:t> </a:t>
            </a:r>
            <a:r>
              <a:rPr lang="fr-FR" sz="1400" b="1" strike="noStrike" spc="-1" dirty="0">
                <a:solidFill>
                  <a:srgbClr val="000000"/>
                </a:solidFill>
                <a:latin typeface="Calibri"/>
                <a:ea typeface="DejaVu Sans"/>
              </a:rPr>
              <a:t> « </a:t>
            </a:r>
            <a:r>
              <a:rPr lang="fr-FR" sz="1400" b="0" strike="noStrike" spc="-1" dirty="0">
                <a:solidFill>
                  <a:srgbClr val="000000"/>
                </a:solidFill>
                <a:latin typeface="sans-serif;Arial"/>
                <a:ea typeface="DejaVu Sans"/>
              </a:rPr>
              <a:t>Compatibilité avec le SDAGE Rhône Méditerranée Corse. Le SDAGE se décline en huit orientations fondamentales qui constituent les grands axes de travail :</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OF1 -</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Privilégier la prévention et les interventions à la source pour plus d’efficacité.</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OF2 - Concrétiser la</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mise en œuvre du principe de non-dégradation des milieux aquatiques.</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OF3 -</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Intégrer les dimensions sociales et économiques dans la mise en œuvre des objectifs environnementaux.</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OF4 -</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Organiser la synergie des acteurs pour la mise en œuvre de véritables projets territoriaux de développement durable.</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OF5 - Lutter contre les pollutions, en mettant la priorité sur les pollutions par les substances dangereuses et la protection de la santé.</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OF6 - Préserver et redévelopper les fonctionnalités naturelles des bassins et des milieux aquatiques.</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OF7 -</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Atteindre l‘équilibre quantitatif en améliorant le partage de la ressource en eau et en anticipant l’avenir.</a:t>
            </a:r>
            <a:r>
              <a:t/>
            </a:r>
            <a:b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OF8 -</a:t>
            </a:r>
            <a:r>
              <a:rPr lang="fr-FR" sz="1400" b="0" strike="noStrike" spc="-1" dirty="0">
                <a:solidFill>
                  <a:srgbClr val="000000"/>
                </a:solidFill>
                <a:latin typeface="Calibri"/>
                <a:ea typeface="DejaVu Sans"/>
              </a:rPr>
              <a:t> </a:t>
            </a:r>
            <a:r>
              <a:rPr lang="fr-FR" sz="1400" b="0" strike="noStrike" spc="-1" dirty="0">
                <a:solidFill>
                  <a:srgbClr val="000000"/>
                </a:solidFill>
                <a:latin typeface="sans-serif;Arial"/>
                <a:ea typeface="DejaVu Sans"/>
              </a:rPr>
              <a:t>Gérer les risques d’inondation en tenant compte du fonctionnement naturel des cours d’eau.</a:t>
            </a:r>
            <a:r>
              <a:t/>
            </a:r>
            <a:br/>
            <a:r>
              <a:rPr lang="fr-FR" sz="1400" b="0" strike="noStrike" spc="-1" dirty="0">
                <a:solidFill>
                  <a:srgbClr val="000000"/>
                </a:solidFill>
                <a:latin typeface="sans-serif;Arial"/>
                <a:ea typeface="DejaVu Sans"/>
              </a:rPr>
              <a:t>Les orientations fixent la politique générale du SDAGE. Chacune d'elle est ensuite développée en dispositions qui ont une portée juridique concernant le caractère opposable du SDAGE. Les actions du futur contrat de rivière doivent se conformer à ces dispositions. Ainsi, chaque action sera liée à une référence de dispositions du SDAGE (conformément à la disposition 4-05) »</a:t>
            </a:r>
            <a:endParaRPr lang="fr-FR" sz="1400" b="0" strike="noStrike" spc="-1" dirty="0">
              <a:latin typeface="Arial"/>
            </a:endParaRPr>
          </a:p>
          <a:p>
            <a:pPr marL="343080" indent="-341640">
              <a:lnSpc>
                <a:spcPct val="100000"/>
              </a:lnSpc>
              <a:spcBef>
                <a:spcPts val="641"/>
              </a:spcBef>
            </a:pPr>
            <a:endParaRPr lang="fr-FR" sz="1400" b="0" strike="noStrike" spc="-1" dirty="0">
              <a:latin typeface="Arial"/>
            </a:endParaRPr>
          </a:p>
          <a:p>
            <a:pPr marL="343080" indent="-341640">
              <a:lnSpc>
                <a:spcPct val="100000"/>
              </a:lnSpc>
              <a:spcBef>
                <a:spcPts val="641"/>
              </a:spcBef>
            </a:pPr>
            <a:endParaRPr lang="fr-FR"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305" name="CustomShape 1"/>
          <p:cNvSpPr/>
          <p:nvPr/>
        </p:nvSpPr>
        <p:spPr>
          <a:xfrm>
            <a:off x="357120" y="197280"/>
            <a:ext cx="8499600" cy="420444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strike="noStrike" spc="-1">
                <a:solidFill>
                  <a:srgbClr val="000000"/>
                </a:solidFill>
                <a:latin typeface="Calibri"/>
                <a:ea typeface="DejaVu Sans"/>
              </a:rPr>
              <a:t>Document annexe DAP: Contrat de rivière 2011/2016</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DejaVu Sans"/>
              </a:rPr>
              <a:t>P95 Etat des lieux :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Calibri"/>
                <a:ea typeface="DejaVu Sans"/>
              </a:rPr>
              <a:t>A l'issue du diagnostic physique de l'Albarine (TELEOS, 2010) réalisé dans le cadre de l'élaboration du contrat de rivière, le secteur de l'Albarine entre le secteur de la ''Déruppe '' à Torcieu et le secteur des ''grandes Iles'' ont été identifié comme particulièrement dégradé physiquement et présentant un potentiel important pour envisager une opération de restauration hydromorphologique ambitieuse. </a:t>
            </a:r>
            <a:r>
              <a:t/>
            </a:r>
            <a:br/>
            <a:r>
              <a:rPr lang="fr-FR" sz="1800" b="0" strike="noStrike" spc="-1">
                <a:solidFill>
                  <a:srgbClr val="000000"/>
                </a:solidFill>
                <a:latin typeface="Calibri"/>
                <a:ea typeface="DejaVu Sans"/>
              </a:rPr>
              <a:t>Aujourd'hui, la rivière canalisée présente une faible diversité d'habitats aquatiques. Le secteur ne participe plus à l'expansion des crues du fait de l'endiguement alors même que le site est en amont immédiat de l'agglomération ambaroise (15000 habitants), soumise au risque d'inondation</a:t>
            </a:r>
            <a:r>
              <a:rPr lang="fr-FR" sz="1800" b="1" strike="noStrike" spc="-1">
                <a:solidFill>
                  <a:srgbClr val="000000"/>
                </a:solidFill>
                <a:latin typeface="Calibri"/>
                <a:ea typeface="DejaVu Sans"/>
              </a:rPr>
              <a:t>. Enfin, l'enfoncement de la rivière est un facteur de vulnérabilité supplémentaire pour la ressource en eau souterraine aujourd'hui exploitée pour alimenter cette même agglomération. </a:t>
            </a: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198" name="Picture 2"/>
          <p:cNvPicPr/>
          <p:nvPr/>
        </p:nvPicPr>
        <p:blipFill>
          <a:blip r:embed="rId2"/>
          <a:stretch/>
        </p:blipFill>
        <p:spPr>
          <a:xfrm>
            <a:off x="1357290" y="1285860"/>
            <a:ext cx="6360840" cy="4524480"/>
          </a:xfrm>
          <a:prstGeom prst="rect">
            <a:avLst/>
          </a:prstGeom>
          <a:ln w="38160">
            <a:solidFill>
              <a:schemeClr val="tx1"/>
            </a:solidFill>
            <a:miter/>
          </a:ln>
        </p:spPr>
      </p:pic>
      <p:sp>
        <p:nvSpPr>
          <p:cNvPr id="199" name="CustomShape 1"/>
          <p:cNvSpPr/>
          <p:nvPr/>
        </p:nvSpPr>
        <p:spPr>
          <a:xfrm>
            <a:off x="1214280" y="6072120"/>
            <a:ext cx="6711840" cy="638280"/>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1800" b="0" strike="noStrike" spc="-1">
                <a:solidFill>
                  <a:srgbClr val="000000"/>
                </a:solidFill>
                <a:latin typeface="Calibri"/>
                <a:ea typeface="DejaVu Sans"/>
              </a:rPr>
              <a:t>Suivi des assecs réalisés de 2007 à 2019 avant travaux.</a:t>
            </a:r>
            <a:endParaRPr lang="fr-FR" sz="1800" b="0" strike="noStrike" spc="-1">
              <a:latin typeface="Arial"/>
            </a:endParaRPr>
          </a:p>
          <a:p>
            <a:pPr algn="ctr">
              <a:lnSpc>
                <a:spcPct val="100000"/>
              </a:lnSpc>
            </a:pPr>
            <a:r>
              <a:rPr lang="fr-FR" sz="1800" b="0" strike="noStrike" spc="-1">
                <a:solidFill>
                  <a:srgbClr val="000000"/>
                </a:solidFill>
                <a:latin typeface="Calibri"/>
                <a:ea typeface="DejaVu Sans"/>
              </a:rPr>
              <a:t>Le point rouge est la limite d’assec la plus haute relevée sur la période.</a:t>
            </a:r>
            <a:endParaRPr lang="fr-FR" sz="1800" b="0" strike="noStrike" spc="-1">
              <a:latin typeface="Arial"/>
            </a:endParaRPr>
          </a:p>
        </p:txBody>
      </p:sp>
      <p:sp>
        <p:nvSpPr>
          <p:cNvPr id="200" name="CustomShape 2"/>
          <p:cNvSpPr/>
          <p:nvPr/>
        </p:nvSpPr>
        <p:spPr>
          <a:xfrm>
            <a:off x="457200" y="274680"/>
            <a:ext cx="8228160" cy="732240"/>
          </a:xfrm>
          <a:prstGeom prst="rect">
            <a:avLst/>
          </a:prstGeom>
          <a:noFill/>
          <a:ln>
            <a:noFill/>
          </a:ln>
        </p:spPr>
        <p:style>
          <a:lnRef idx="0">
            <a:scrgbClr r="0" g="0" b="0"/>
          </a:lnRef>
          <a:fillRef idx="0">
            <a:scrgbClr r="0" g="0" b="0"/>
          </a:fillRef>
          <a:effectRef idx="0">
            <a:scrgbClr r="0" g="0" b="0"/>
          </a:effectRef>
          <a:fontRef idx="minor"/>
        </p:style>
      </p:sp>
      <p:sp>
        <p:nvSpPr>
          <p:cNvPr id="201" name="CustomShape 3"/>
          <p:cNvSpPr/>
          <p:nvPr/>
        </p:nvSpPr>
        <p:spPr>
          <a:xfrm>
            <a:off x="324360" y="432000"/>
            <a:ext cx="8674560" cy="75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200" b="1" u="sng" strike="noStrike" spc="-1">
                <a:solidFill>
                  <a:srgbClr val="000000"/>
                </a:solidFill>
                <a:uFillTx/>
                <a:latin typeface="Calibri"/>
                <a:ea typeface="DejaVu Sans"/>
              </a:rPr>
              <a:t>II. Fonctionnement hydraulique du site avant travaux : un secteur pérenne</a:t>
            </a:r>
            <a:r>
              <a:rPr lang="fr-FR" sz="2200" b="1" strike="noStrike" spc="-1">
                <a:solidFill>
                  <a:srgbClr val="000000"/>
                </a:solidFill>
                <a:latin typeface="Calibri"/>
                <a:ea typeface="DejaVu Sans"/>
              </a:rPr>
              <a:t> </a:t>
            </a:r>
            <a:endParaRPr lang="fr-FR" sz="2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02" name="CustomShape 1"/>
          <p:cNvSpPr/>
          <p:nvPr/>
        </p:nvSpPr>
        <p:spPr>
          <a:xfrm>
            <a:off x="214200" y="714240"/>
            <a:ext cx="8714160" cy="5356440"/>
          </a:xfrm>
          <a:prstGeom prst="rect">
            <a:avLst/>
          </a:prstGeom>
          <a:solidFill>
            <a:srgbClr val="C4BD97"/>
          </a:solidFill>
          <a:ln w="38100">
            <a:solidFill>
              <a:schemeClr val="tx1"/>
            </a:solidFill>
            <a:round/>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641"/>
              </a:spcBef>
            </a:pPr>
            <a:endParaRPr lang="fr-FR" sz="1800" b="0" strike="noStrike" spc="-1" dirty="0">
              <a:latin typeface="Arial"/>
            </a:endParaRPr>
          </a:p>
          <a:p>
            <a:pPr marL="216000" indent="-215280" algn="just">
              <a:lnSpc>
                <a:spcPct val="100000"/>
              </a:lnSpc>
              <a:spcBef>
                <a:spcPts val="360"/>
              </a:spcBef>
              <a:buClr>
                <a:srgbClr val="000000"/>
              </a:buClr>
              <a:buFont typeface="Arial"/>
              <a:buChar char="•"/>
            </a:pPr>
            <a:r>
              <a:rPr lang="fr-FR" sz="1800" b="1" i="1" u="sng" strike="noStrike" spc="-1" dirty="0">
                <a:solidFill>
                  <a:srgbClr val="000000"/>
                </a:solidFill>
                <a:uFillTx/>
                <a:latin typeface="Calibri"/>
                <a:ea typeface="DejaVu Sans"/>
              </a:rPr>
              <a:t>Données AAPPMA</a:t>
            </a:r>
            <a:endParaRPr lang="fr-FR" sz="1800" b="0" strike="noStrike" spc="-1" dirty="0">
              <a:latin typeface="Arial"/>
            </a:endParaRPr>
          </a:p>
          <a:p>
            <a:pPr marL="216000" indent="-215280" algn="just">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 le dernier </a:t>
            </a:r>
            <a:r>
              <a:rPr lang="fr-FR" sz="1800" b="1" strike="noStrike" spc="-1" dirty="0" err="1">
                <a:solidFill>
                  <a:srgbClr val="000000"/>
                </a:solidFill>
                <a:latin typeface="Calibri"/>
                <a:ea typeface="DejaVu Sans"/>
              </a:rPr>
              <a:t>assec</a:t>
            </a:r>
            <a:r>
              <a:rPr lang="fr-FR" sz="1800" b="1" strike="noStrike" spc="-1" dirty="0">
                <a:solidFill>
                  <a:srgbClr val="000000"/>
                </a:solidFill>
                <a:latin typeface="Calibri"/>
                <a:ea typeface="DejaVu Sans"/>
              </a:rPr>
              <a:t> naturel connu sur ce site date de la sécheresse de 2003 (débit à 130 L/sec. À St-</a:t>
            </a:r>
            <a:r>
              <a:rPr lang="fr-FR" sz="1800" b="1" strike="noStrike" spc="-1" dirty="0" err="1">
                <a:solidFill>
                  <a:srgbClr val="000000"/>
                </a:solidFill>
                <a:latin typeface="Calibri"/>
                <a:ea typeface="DejaVu Sans"/>
              </a:rPr>
              <a:t>rambert</a:t>
            </a:r>
            <a:r>
              <a:rPr lang="fr-FR" sz="1800" b="1" strike="noStrike" spc="-1" dirty="0">
                <a:solidFill>
                  <a:srgbClr val="000000"/>
                </a:solidFill>
                <a:latin typeface="Calibri"/>
                <a:ea typeface="DejaVu Sans"/>
              </a:rPr>
              <a:t>-en-Bugey). A titre très exceptionnel, l’</a:t>
            </a:r>
            <a:r>
              <a:rPr lang="fr-FR" sz="1800" b="1" strike="noStrike" spc="-1" dirty="0" err="1">
                <a:solidFill>
                  <a:srgbClr val="000000"/>
                </a:solidFill>
                <a:latin typeface="Calibri"/>
                <a:ea typeface="DejaVu Sans"/>
              </a:rPr>
              <a:t>assec</a:t>
            </a:r>
            <a:r>
              <a:rPr lang="fr-FR" sz="1800" b="1" strike="noStrike" spc="-1" dirty="0">
                <a:solidFill>
                  <a:srgbClr val="000000"/>
                </a:solidFill>
                <a:latin typeface="Calibri"/>
                <a:ea typeface="DejaVu Sans"/>
              </a:rPr>
              <a:t> pouvait remonter jusqu’au pont Martin (1 km en aval du pont de la gare).</a:t>
            </a:r>
            <a:endParaRPr lang="fr-FR" sz="1800" b="0" strike="noStrike" spc="-1" dirty="0">
              <a:latin typeface="Arial"/>
            </a:endParaRPr>
          </a:p>
          <a:p>
            <a:pPr marL="216000" indent="-215280" algn="just">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 Concernant la partie aval des travaux, la limite d’</a:t>
            </a:r>
            <a:r>
              <a:rPr lang="fr-FR" sz="1800" b="1" strike="noStrike" spc="-1" dirty="0" err="1">
                <a:solidFill>
                  <a:srgbClr val="000000"/>
                </a:solidFill>
                <a:latin typeface="Calibri"/>
                <a:ea typeface="DejaVu Sans"/>
              </a:rPr>
              <a:t>assec</a:t>
            </a:r>
            <a:r>
              <a:rPr lang="fr-FR" sz="1800" b="1" strike="noStrike" spc="-1" dirty="0">
                <a:solidFill>
                  <a:srgbClr val="000000"/>
                </a:solidFill>
                <a:latin typeface="Calibri"/>
                <a:ea typeface="DejaVu Sans"/>
              </a:rPr>
              <a:t> constatée se situait sur la commune de </a:t>
            </a:r>
            <a:r>
              <a:rPr lang="fr-FR" sz="1800" b="1" strike="noStrike" spc="-1" dirty="0" err="1">
                <a:solidFill>
                  <a:srgbClr val="000000"/>
                </a:solidFill>
                <a:latin typeface="Calibri"/>
                <a:ea typeface="DejaVu Sans"/>
              </a:rPr>
              <a:t>Bettant</a:t>
            </a:r>
            <a:r>
              <a:rPr lang="fr-FR" sz="1800" b="1" strike="noStrike" spc="-1" dirty="0">
                <a:solidFill>
                  <a:srgbClr val="000000"/>
                </a:solidFill>
                <a:latin typeface="Calibri"/>
                <a:ea typeface="DejaVu Sans"/>
              </a:rPr>
              <a:t> (2 kms en aval du pont de la gare). </a:t>
            </a:r>
            <a:endParaRPr lang="fr-FR" sz="1800" b="0" strike="noStrike" spc="-1" dirty="0">
              <a:latin typeface="Arial"/>
            </a:endParaRPr>
          </a:p>
          <a:p>
            <a:pPr algn="just">
              <a:lnSpc>
                <a:spcPct val="100000"/>
              </a:lnSpc>
              <a:spcBef>
                <a:spcPts val="360"/>
              </a:spcBef>
            </a:pPr>
            <a:r>
              <a:rPr lang="fr-FR" sz="1800" b="1" strike="noStrike" spc="-1" dirty="0">
                <a:solidFill>
                  <a:srgbClr val="000000"/>
                </a:solidFill>
                <a:latin typeface="Calibri"/>
                <a:ea typeface="DejaVu Sans"/>
              </a:rPr>
              <a:t>Quelque soit le niveau de la nappe, aucun </a:t>
            </a:r>
            <a:r>
              <a:rPr lang="fr-FR" sz="1800" b="1" strike="noStrike" spc="-1" dirty="0" err="1">
                <a:solidFill>
                  <a:srgbClr val="000000"/>
                </a:solidFill>
                <a:latin typeface="Calibri"/>
                <a:ea typeface="DejaVu Sans"/>
              </a:rPr>
              <a:t>assec</a:t>
            </a:r>
            <a:r>
              <a:rPr lang="fr-FR" sz="1800" b="1" strike="noStrike" spc="-1" dirty="0">
                <a:solidFill>
                  <a:srgbClr val="000000"/>
                </a:solidFill>
                <a:latin typeface="Calibri"/>
                <a:ea typeface="DejaVu Sans"/>
              </a:rPr>
              <a:t> sur plus de 20 ans constaté avec un débit minimum de 150 L/s sur les 2 kms aval du site retouché (débit régulièrement atteint depuis 20 ans lors des périodes de sécheresse qui ont été fréquentes).</a:t>
            </a:r>
            <a:endParaRPr lang="fr-FR" sz="1800" b="0" strike="noStrike" spc="-1" dirty="0">
              <a:latin typeface="Arial"/>
            </a:endParaRPr>
          </a:p>
          <a:p>
            <a:pPr algn="just">
              <a:lnSpc>
                <a:spcPct val="100000"/>
              </a:lnSpc>
              <a:spcBef>
                <a:spcPts val="360"/>
              </a:spcBef>
            </a:pPr>
            <a:r>
              <a:rPr lang="fr-FR" sz="1800" b="1" strike="noStrike" spc="-1" dirty="0">
                <a:solidFill>
                  <a:srgbClr val="000000"/>
                </a:solidFill>
                <a:latin typeface="Calibri"/>
                <a:ea typeface="DejaVu Sans"/>
              </a:rPr>
              <a:t>Données attestées par les pêches de sauvetage réalisées chaque année.</a:t>
            </a:r>
            <a:endParaRPr lang="fr-FR" sz="1800" b="0" strike="noStrike" spc="-1" dirty="0">
              <a:latin typeface="Arial"/>
            </a:endParaRPr>
          </a:p>
          <a:p>
            <a:pPr algn="just">
              <a:lnSpc>
                <a:spcPct val="100000"/>
              </a:lnSpc>
              <a:spcBef>
                <a:spcPts val="360"/>
              </a:spcBef>
            </a:pPr>
            <a:endParaRPr lang="fr-FR" sz="1800" b="0" strike="noStrike" spc="-1" dirty="0">
              <a:latin typeface="Arial"/>
            </a:endParaRPr>
          </a:p>
          <a:p>
            <a:pPr algn="just">
              <a:lnSpc>
                <a:spcPct val="100000"/>
              </a:lnSpc>
              <a:spcBef>
                <a:spcPts val="360"/>
              </a:spcBef>
            </a:pPr>
            <a:r>
              <a:rPr lang="fr-FR" sz="1800" b="1" i="1" u="sng" strike="noStrike" spc="-1" dirty="0">
                <a:solidFill>
                  <a:srgbClr val="000000"/>
                </a:solidFill>
                <a:uFillTx/>
                <a:latin typeface="Calibri"/>
                <a:ea typeface="DejaVu Sans"/>
              </a:rPr>
              <a:t>Données SIABVA (DAP page 34) :</a:t>
            </a:r>
            <a:endParaRPr lang="fr-FR" sz="1800" b="0" strike="noStrike" spc="-1" dirty="0">
              <a:latin typeface="Arial"/>
            </a:endParaRPr>
          </a:p>
          <a:p>
            <a:pPr marL="216000" indent="-215280" algn="just">
              <a:lnSpc>
                <a:spcPct val="100000"/>
              </a:lnSpc>
              <a:spcBef>
                <a:spcPts val="360"/>
              </a:spcBef>
              <a:buClr>
                <a:srgbClr val="000000"/>
              </a:buClr>
              <a:buFont typeface="Arial"/>
              <a:buChar char="•"/>
            </a:pPr>
            <a:r>
              <a:rPr lang="fr-FR" sz="1800" b="1" strike="noStrike" spc="-1" dirty="0">
                <a:solidFill>
                  <a:srgbClr val="000000"/>
                </a:solidFill>
                <a:latin typeface="Calibri"/>
                <a:ea typeface="DejaVu Sans"/>
              </a:rPr>
              <a:t> « En aval du site du projet, l’</a:t>
            </a:r>
            <a:r>
              <a:rPr lang="fr-FR" sz="1800" b="1" strike="noStrike" spc="-1" dirty="0" err="1">
                <a:solidFill>
                  <a:srgbClr val="000000"/>
                </a:solidFill>
                <a:latin typeface="Calibri"/>
                <a:ea typeface="DejaVu Sans"/>
              </a:rPr>
              <a:t>Albarine</a:t>
            </a:r>
            <a:r>
              <a:rPr lang="fr-FR" sz="1800" b="1" strike="noStrike" spc="-1" dirty="0">
                <a:solidFill>
                  <a:srgbClr val="000000"/>
                </a:solidFill>
                <a:latin typeface="Calibri"/>
                <a:ea typeface="DejaVu Sans"/>
              </a:rPr>
              <a:t> connaît des </a:t>
            </a:r>
            <a:r>
              <a:rPr lang="fr-FR" sz="1800" b="1" strike="noStrike" spc="-1" dirty="0" err="1">
                <a:solidFill>
                  <a:srgbClr val="000000"/>
                </a:solidFill>
                <a:latin typeface="Calibri"/>
                <a:ea typeface="DejaVu Sans"/>
              </a:rPr>
              <a:t>assecs</a:t>
            </a:r>
            <a:r>
              <a:rPr lang="fr-FR" sz="1800" b="1" strike="noStrike" spc="-1" dirty="0">
                <a:solidFill>
                  <a:srgbClr val="000000"/>
                </a:solidFill>
                <a:latin typeface="Calibri"/>
                <a:ea typeface="DejaVu Sans"/>
              </a:rPr>
              <a:t> réguliers pendant les périodes d’étiage. En 2003 ce phénomène d'</a:t>
            </a:r>
            <a:r>
              <a:rPr lang="fr-FR" sz="1800" b="1" strike="noStrike" spc="-1" dirty="0" err="1">
                <a:solidFill>
                  <a:srgbClr val="000000"/>
                </a:solidFill>
                <a:latin typeface="Calibri"/>
                <a:ea typeface="DejaVu Sans"/>
              </a:rPr>
              <a:t>assec</a:t>
            </a:r>
            <a:r>
              <a:rPr lang="fr-FR" sz="1800" b="1" strike="noStrike" spc="-1" dirty="0">
                <a:solidFill>
                  <a:srgbClr val="000000"/>
                </a:solidFill>
                <a:latin typeface="Calibri"/>
                <a:ea typeface="DejaVu Sans"/>
              </a:rPr>
              <a:t> s'est prolongé jusqu'au barrage de la </a:t>
            </a:r>
            <a:r>
              <a:rPr lang="fr-FR" sz="1800" b="1" strike="noStrike" spc="-1" dirty="0" err="1">
                <a:solidFill>
                  <a:srgbClr val="000000"/>
                </a:solidFill>
                <a:latin typeface="Calibri"/>
                <a:ea typeface="DejaVu Sans"/>
              </a:rPr>
              <a:t>Déruppe</a:t>
            </a:r>
            <a:r>
              <a:rPr lang="fr-FR" sz="1800" b="1" strike="noStrike" spc="-1" dirty="0">
                <a:solidFill>
                  <a:srgbClr val="000000"/>
                </a:solidFill>
                <a:latin typeface="Calibri"/>
                <a:ea typeface="DejaVu Sans"/>
              </a:rPr>
              <a:t>. » </a:t>
            </a:r>
            <a:endParaRPr lang="fr-FR" sz="1800" b="0" strike="noStrike" spc="-1" dirty="0">
              <a:latin typeface="Arial"/>
            </a:endParaRPr>
          </a:p>
          <a:p>
            <a:pPr algn="just">
              <a:lnSpc>
                <a:spcPct val="100000"/>
              </a:lnSpc>
              <a:spcBef>
                <a:spcPts val="360"/>
              </a:spcBef>
            </a:pPr>
            <a:r>
              <a:rPr lang="fr-FR" sz="1800" b="1" strike="noStrike" spc="-1" dirty="0">
                <a:solidFill>
                  <a:srgbClr val="000000"/>
                </a:solidFill>
                <a:latin typeface="Calibri"/>
                <a:ea typeface="DejaVu Sans"/>
              </a:rPr>
              <a:t>Pas d'</a:t>
            </a:r>
            <a:r>
              <a:rPr lang="fr-FR" sz="1800" b="1" strike="noStrike" spc="-1" dirty="0" err="1">
                <a:solidFill>
                  <a:srgbClr val="000000"/>
                </a:solidFill>
                <a:latin typeface="Calibri"/>
                <a:ea typeface="DejaVu Sans"/>
              </a:rPr>
              <a:t>assec</a:t>
            </a:r>
            <a:r>
              <a:rPr lang="fr-FR" sz="1800" b="1" strike="noStrike" spc="-1" dirty="0">
                <a:solidFill>
                  <a:srgbClr val="000000"/>
                </a:solidFill>
                <a:latin typeface="Calibri"/>
                <a:ea typeface="DejaVu Sans"/>
              </a:rPr>
              <a:t> connu du site du pont de la gare depuis 2003. </a:t>
            </a:r>
            <a:endParaRPr lang="fr-FR" sz="1800" b="0" strike="noStrike" spc="-1" dirty="0">
              <a:latin typeface="Arial"/>
            </a:endParaRPr>
          </a:p>
          <a:p>
            <a:pPr algn="just">
              <a:lnSpc>
                <a:spcPct val="100000"/>
              </a:lnSpc>
              <a:spcBef>
                <a:spcPts val="360"/>
              </a:spcBef>
            </a:pPr>
            <a:endParaRPr lang="fr-FR" sz="1800" b="0" strike="noStrike" spc="-1" dirty="0">
              <a:latin typeface="Arial"/>
            </a:endParaRPr>
          </a:p>
          <a:p>
            <a:pPr algn="just">
              <a:lnSpc>
                <a:spcPct val="100000"/>
              </a:lnSpc>
              <a:spcBef>
                <a:spcPts val="360"/>
              </a:spcBef>
            </a:pPr>
            <a:endParaRPr lang="fr-FR" sz="1800" b="0" strike="noStrike" spc="-1" dirty="0">
              <a:latin typeface="Arial"/>
            </a:endParaRPr>
          </a:p>
          <a:p>
            <a:pPr algn="just">
              <a:lnSpc>
                <a:spcPct val="100000"/>
              </a:lnSpc>
              <a:spcBef>
                <a:spcPts val="360"/>
              </a:spcBef>
            </a:pPr>
            <a:endParaRPr lang="fr-FR" sz="1800" b="0" strike="noStrike" spc="-1" dirty="0">
              <a:latin typeface="Arial"/>
            </a:endParaRPr>
          </a:p>
          <a:p>
            <a:pPr algn="just">
              <a:lnSpc>
                <a:spcPct val="100000"/>
              </a:lnSpc>
              <a:spcBef>
                <a:spcPts val="360"/>
              </a:spcBef>
            </a:pPr>
            <a:endParaRPr lang="fr-FR" sz="1800" b="0" strike="noStrike" spc="-1" dirty="0">
              <a:latin typeface="Arial"/>
            </a:endParaRPr>
          </a:p>
          <a:p>
            <a:pPr algn="ctr">
              <a:lnSpc>
                <a:spcPct val="100000"/>
              </a:lnSpc>
              <a:spcBef>
                <a:spcPts val="360"/>
              </a:spcBef>
            </a:pPr>
            <a:endParaRPr lang="fr-FR" sz="1800" b="0" strike="noStrike" spc="-1" dirty="0">
              <a:latin typeface="Arial"/>
            </a:endParaRPr>
          </a:p>
          <a:p>
            <a:pPr algn="ctr">
              <a:lnSpc>
                <a:spcPct val="100000"/>
              </a:lnSpc>
              <a:spcBef>
                <a:spcPts val="360"/>
              </a:spcBef>
            </a:pPr>
            <a:endParaRPr lang="fr-FR" sz="1800" b="0" strike="noStrike" spc="-1" dirty="0">
              <a:latin typeface="Arial"/>
            </a:endParaRPr>
          </a:p>
          <a:p>
            <a:pPr algn="just">
              <a:lnSpc>
                <a:spcPct val="100000"/>
              </a:lnSpc>
              <a:spcBef>
                <a:spcPts val="641"/>
              </a:spcBef>
            </a:pPr>
            <a:endParaRPr lang="fr-FR" sz="1800" b="0" strike="noStrike" spc="-1" dirty="0">
              <a:latin typeface="Arial"/>
            </a:endParaRPr>
          </a:p>
          <a:p>
            <a:pPr algn="ctr">
              <a:lnSpc>
                <a:spcPct val="100000"/>
              </a:lnSpc>
              <a:spcBef>
                <a:spcPts val="641"/>
              </a:spcBef>
            </a:pPr>
            <a:endParaRPr lang="fr-FR" sz="1800" b="0" strike="noStrike" spc="-1" dirty="0">
              <a:latin typeface="Arial"/>
            </a:endParaRPr>
          </a:p>
        </p:txBody>
      </p:sp>
      <p:sp>
        <p:nvSpPr>
          <p:cNvPr id="203" name="CustomShape 2"/>
          <p:cNvSpPr/>
          <p:nvPr/>
        </p:nvSpPr>
        <p:spPr>
          <a:xfrm>
            <a:off x="1143000" y="500040"/>
            <a:ext cx="7170840" cy="72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t/>
            </a:r>
            <a:br/>
            <a:endParaRPr lang="fr-F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04" name="CustomShape 1"/>
          <p:cNvSpPr/>
          <p:nvPr/>
        </p:nvSpPr>
        <p:spPr>
          <a:xfrm>
            <a:off x="214282" y="142852"/>
            <a:ext cx="8714520" cy="6615742"/>
          </a:xfrm>
          <a:prstGeom prst="rect">
            <a:avLst/>
          </a:prstGeom>
          <a:solidFill>
            <a:schemeClr val="bg2">
              <a:lumMod val="75000"/>
            </a:schemeClr>
          </a:solidFill>
          <a:ln w="38160">
            <a:solidFill>
              <a:schemeClr val="tx1"/>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400" b="1" u="sng" strike="noStrike" spc="-1" dirty="0" smtClean="0">
                <a:solidFill>
                  <a:srgbClr val="000000"/>
                </a:solidFill>
                <a:uFillTx/>
                <a:latin typeface="Calibri"/>
                <a:ea typeface="DejaVu Sans"/>
              </a:rPr>
              <a:t>III. Constat </a:t>
            </a:r>
            <a:r>
              <a:rPr lang="fr-FR" sz="2400" b="1" u="sng" strike="noStrike" spc="-1" dirty="0">
                <a:solidFill>
                  <a:srgbClr val="000000"/>
                </a:solidFill>
                <a:uFillTx/>
                <a:latin typeface="Calibri"/>
                <a:ea typeface="DejaVu Sans"/>
              </a:rPr>
              <a:t>3 ans après travaux</a:t>
            </a:r>
            <a:r>
              <a:rPr lang="fr-FR" sz="2400" b="1" strike="noStrike" spc="-1" dirty="0">
                <a:solidFill>
                  <a:srgbClr val="000000"/>
                </a:solidFill>
                <a:latin typeface="Calibri"/>
                <a:ea typeface="DejaVu Sans"/>
              </a:rPr>
              <a:t> </a:t>
            </a:r>
            <a:endParaRPr lang="fr-FR" sz="2400" b="0" strike="noStrike" spc="-1" dirty="0">
              <a:latin typeface="Arial"/>
            </a:endParaRPr>
          </a:p>
          <a:p>
            <a:pPr>
              <a:lnSpc>
                <a:spcPct val="100000"/>
              </a:lnSpc>
            </a:pPr>
            <a:endParaRPr lang="fr-FR" sz="2400" u="sng" spc="-1" dirty="0">
              <a:solidFill>
                <a:srgbClr val="000000"/>
              </a:solidFill>
              <a:uFillTx/>
              <a:latin typeface="Arial"/>
              <a:ea typeface="DejaVu Sans"/>
            </a:endParaRPr>
          </a:p>
          <a:p>
            <a:pPr>
              <a:lnSpc>
                <a:spcPct val="100000"/>
              </a:lnSpc>
            </a:pPr>
            <a:r>
              <a:rPr lang="fr-FR" sz="1800" b="1" u="sng" strike="noStrike" spc="-1" dirty="0" smtClean="0">
                <a:solidFill>
                  <a:srgbClr val="000000"/>
                </a:solidFill>
                <a:uFillTx/>
                <a:latin typeface="Calibri"/>
                <a:ea typeface="DejaVu Sans"/>
              </a:rPr>
              <a:t>Précision </a:t>
            </a:r>
            <a:r>
              <a:rPr lang="fr-FR" sz="1800" b="1" u="sng" strike="noStrike" spc="-1" dirty="0">
                <a:solidFill>
                  <a:srgbClr val="000000"/>
                </a:solidFill>
                <a:uFillTx/>
                <a:latin typeface="Calibri"/>
                <a:ea typeface="DejaVu Sans"/>
              </a:rPr>
              <a:t>importante </a:t>
            </a:r>
            <a:r>
              <a:rPr lang="fr-FR" sz="1800" b="0" strike="noStrike" spc="-1" dirty="0">
                <a:solidFill>
                  <a:srgbClr val="000000"/>
                </a:solidFill>
                <a:latin typeface="Calibri"/>
                <a:ea typeface="DejaVu Sans"/>
              </a:rPr>
              <a:t>: </a:t>
            </a:r>
            <a:r>
              <a:rPr lang="fr-FR" sz="1700" b="0" strike="noStrike" spc="-1" dirty="0">
                <a:solidFill>
                  <a:srgbClr val="000000"/>
                </a:solidFill>
                <a:latin typeface="Calibri"/>
                <a:ea typeface="DejaVu Sans"/>
              </a:rPr>
              <a:t>depuis 2019</a:t>
            </a:r>
            <a:r>
              <a:rPr lang="fr-FR" sz="1700" b="1" strike="noStrike" spc="-1" dirty="0">
                <a:solidFill>
                  <a:srgbClr val="000000"/>
                </a:solidFill>
                <a:latin typeface="Calibri"/>
                <a:ea typeface="DejaVu Sans"/>
              </a:rPr>
              <a:t>, la rivière a bénéficié de crues régulières et importantes avec une fréquence particulièrement élevée (2021), dont </a:t>
            </a:r>
            <a:r>
              <a:rPr lang="fr-FR" sz="1700" b="1" u="sng" strike="noStrike" spc="-1" dirty="0">
                <a:solidFill>
                  <a:srgbClr val="000000"/>
                </a:solidFill>
                <a:uFillTx/>
                <a:latin typeface="Calibri"/>
                <a:ea typeface="DejaVu Sans"/>
              </a:rPr>
              <a:t>des crues morphogènes.</a:t>
            </a:r>
            <a:endParaRPr lang="fr-FR" sz="1700" b="0" strike="noStrike" spc="-1" dirty="0">
              <a:latin typeface="Arial"/>
            </a:endParaRPr>
          </a:p>
          <a:p>
            <a:pPr>
              <a:lnSpc>
                <a:spcPct val="100000"/>
              </a:lnSpc>
            </a:pPr>
            <a:endParaRPr lang="fr-FR" sz="1700" b="0" strike="noStrike" spc="-1" dirty="0">
              <a:latin typeface="Arial"/>
            </a:endParaRPr>
          </a:p>
          <a:p>
            <a:pPr algn="just">
              <a:lnSpc>
                <a:spcPct val="100000"/>
              </a:lnSpc>
            </a:pPr>
            <a:r>
              <a:rPr lang="fr-FR" sz="1600" b="1" strike="noStrike" spc="-1" dirty="0">
                <a:solidFill>
                  <a:srgbClr val="000000"/>
                </a:solidFill>
                <a:latin typeface="Calibri"/>
                <a:ea typeface="DejaVu Sans"/>
              </a:rPr>
              <a:t>Dernière crue morphogène</a:t>
            </a:r>
            <a:r>
              <a:rPr lang="fr-FR" sz="1600" b="0" strike="noStrike" spc="-1" dirty="0">
                <a:solidFill>
                  <a:srgbClr val="000000"/>
                </a:solidFill>
                <a:latin typeface="Calibri"/>
                <a:ea typeface="DejaVu Sans"/>
              </a:rPr>
              <a:t> (29 décembre 2021) : la fonte des neiges associée à de fortes précipitations et des sols gorgés d’eau ont rendu possible une crue qui a été relevée à </a:t>
            </a:r>
            <a:r>
              <a:rPr lang="fr-FR" sz="1600" b="1" strike="noStrike" spc="-1" dirty="0">
                <a:solidFill>
                  <a:srgbClr val="000000"/>
                </a:solidFill>
                <a:latin typeface="Calibri"/>
                <a:ea typeface="DejaVu Sans"/>
              </a:rPr>
              <a:t>130 m3/sec</a:t>
            </a:r>
            <a:r>
              <a:rPr lang="fr-FR" sz="1600" b="0" strike="noStrike" spc="-1" dirty="0">
                <a:solidFill>
                  <a:srgbClr val="000000"/>
                </a:solidFill>
                <a:latin typeface="Calibri"/>
                <a:ea typeface="DejaVu Sans"/>
              </a:rPr>
              <a:t> sur le bassin versant (à titre comparatif, débit de </a:t>
            </a:r>
            <a:r>
              <a:rPr lang="fr-FR" sz="1600" b="0" strike="noStrike" spc="-1" dirty="0" smtClean="0">
                <a:solidFill>
                  <a:srgbClr val="000000"/>
                </a:solidFill>
                <a:latin typeface="Calibri"/>
                <a:ea typeface="DejaVu Sans"/>
              </a:rPr>
              <a:t>0,580 </a:t>
            </a:r>
            <a:r>
              <a:rPr lang="fr-FR" sz="1600" b="0" strike="noStrike" spc="-1" dirty="0">
                <a:solidFill>
                  <a:srgbClr val="000000"/>
                </a:solidFill>
                <a:latin typeface="Calibri"/>
                <a:ea typeface="DejaVu Sans"/>
              </a:rPr>
              <a:t>m³/s le 16/10/22). Soit plus de la moitié de la crue centennale (234 m3/sec le 24 Février 1990 sur la station de St-Rambert) qui avait inondé la vallée. </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r>
              <a:rPr lang="fr-FR" sz="1600" b="0" strike="noStrike" spc="-1" dirty="0">
                <a:solidFill>
                  <a:srgbClr val="000000"/>
                </a:solidFill>
                <a:latin typeface="Calibri"/>
                <a:ea typeface="DejaVu Sans"/>
              </a:rPr>
              <a:t>En 2021, année record, les crues entre 10 et 80 m3 se sont succédées toute l’année. A noter que lors de la première crue de 50m3 (fin 2019), la rivière avait déjà retrouvé son ancien lit et commençait à s’enfoncer. </a:t>
            </a:r>
            <a:endParaRPr lang="fr-FR" sz="1600" b="0" strike="noStrike" spc="-1" dirty="0">
              <a:latin typeface="Arial"/>
            </a:endParaRPr>
          </a:p>
          <a:p>
            <a:pPr algn="just">
              <a:lnSpc>
                <a:spcPct val="100000"/>
              </a:lnSpc>
            </a:pPr>
            <a:r>
              <a:rPr lang="fr-FR" sz="1600" b="1" strike="noStrike" spc="-1" dirty="0">
                <a:solidFill>
                  <a:srgbClr val="000000"/>
                </a:solidFill>
                <a:latin typeface="Calibri"/>
                <a:ea typeface="DejaVu Sans"/>
              </a:rPr>
              <a:t>Peu de temps après la réalisation du projet, le site a bénéficié de crues dont certaines morphogènes qui auraient dû lui permettre de trouver son équilibre et de bien modeler son profil.</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r>
              <a:rPr lang="fr-FR" sz="1600" b="1" strike="noStrike" spc="-1" dirty="0">
                <a:solidFill>
                  <a:srgbClr val="000000"/>
                </a:solidFill>
                <a:latin typeface="Calibri"/>
                <a:ea typeface="DejaVu Sans"/>
              </a:rPr>
              <a:t>Les crues permettent de mesurer l’efficacité des travaux</a:t>
            </a:r>
            <a:r>
              <a:rPr lang="fr-FR" sz="1600" b="0" strike="noStrike" spc="-1" dirty="0">
                <a:solidFill>
                  <a:srgbClr val="000000"/>
                </a:solidFill>
                <a:latin typeface="Calibri"/>
                <a:ea typeface="DejaVu Sans"/>
              </a:rPr>
              <a:t> : elles jouent un rôle essentiel de mise en place et apportent des </a:t>
            </a:r>
            <a:r>
              <a:rPr lang="fr-FR" sz="1600" b="1" strike="noStrike" spc="-1" dirty="0">
                <a:solidFill>
                  <a:srgbClr val="000000"/>
                </a:solidFill>
                <a:latin typeface="Calibri"/>
                <a:ea typeface="DejaVu Sans"/>
              </a:rPr>
              <a:t>effets très bénéfiques pour le milieu à la condition qu’il soit équilibré</a:t>
            </a:r>
            <a:r>
              <a:rPr lang="fr-FR" sz="1600" b="0" strike="noStrike" spc="-1" dirty="0">
                <a:solidFill>
                  <a:srgbClr val="000000"/>
                </a:solidFill>
                <a:latin typeface="Calibri"/>
                <a:ea typeface="DejaVu Sans"/>
              </a:rPr>
              <a:t>. Ce que la nature fait très bien toute seule quand elle n’est pas contrainte. </a:t>
            </a:r>
            <a:endParaRPr lang="fr-FR" sz="1600" b="0" strike="noStrike" spc="-1" dirty="0">
              <a:latin typeface="Arial"/>
            </a:endParaRPr>
          </a:p>
          <a:p>
            <a:pPr algn="just">
              <a:lnSpc>
                <a:spcPct val="100000"/>
              </a:lnSpc>
            </a:pPr>
            <a:r>
              <a:rPr lang="fr-FR" sz="1600" b="0" strike="noStrike" spc="-1" dirty="0">
                <a:solidFill>
                  <a:srgbClr val="000000"/>
                </a:solidFill>
                <a:latin typeface="Calibri"/>
                <a:ea typeface="DejaVu Sans"/>
              </a:rPr>
              <a:t>A l’inverse, elles peuvent être dévastatrices et apporter des effets négatifs sur un milieu déséquilibré.</a:t>
            </a:r>
            <a:endParaRPr lang="fr-FR" sz="1600" b="0" strike="noStrike" spc="-1" dirty="0">
              <a:latin typeface="Arial"/>
            </a:endParaRPr>
          </a:p>
          <a:p>
            <a:pPr algn="just">
              <a:lnSpc>
                <a:spcPct val="100000"/>
              </a:lnSpc>
            </a:pPr>
            <a:r>
              <a:rPr lang="fr-FR" sz="1600" b="1" strike="noStrike" spc="-1" dirty="0">
                <a:solidFill>
                  <a:srgbClr val="000000"/>
                </a:solidFill>
                <a:latin typeface="Calibri"/>
                <a:ea typeface="DejaVu Sans"/>
              </a:rPr>
              <a:t>Sur les secteurs amont de l’</a:t>
            </a:r>
            <a:r>
              <a:rPr lang="fr-FR" sz="1600" b="1" strike="noStrike" spc="-1" dirty="0" err="1">
                <a:solidFill>
                  <a:srgbClr val="000000"/>
                </a:solidFill>
                <a:latin typeface="Calibri"/>
                <a:ea typeface="DejaVu Sans"/>
              </a:rPr>
              <a:t>Albarine</a:t>
            </a:r>
            <a:r>
              <a:rPr lang="fr-FR" sz="1600" b="1" strike="noStrike" spc="-1" dirty="0">
                <a:solidFill>
                  <a:srgbClr val="000000"/>
                </a:solidFill>
                <a:latin typeface="Calibri"/>
                <a:ea typeface="DejaVu Sans"/>
              </a:rPr>
              <a:t> retravaillés en respectant l’équilibre, les crues ont été bénéfiques.</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r>
              <a:rPr lang="fr-FR" sz="1800" b="1" strike="noStrike" spc="-1" dirty="0">
                <a:solidFill>
                  <a:srgbClr val="000000"/>
                </a:solidFill>
                <a:latin typeface="Calibri"/>
                <a:ea typeface="DejaVu Sans"/>
              </a:rPr>
              <a:t>Après les crues, le résultat est sans appel : soit les travaux sont bénéfiques au milieu et donc efficaces, soit ils ne le sont </a:t>
            </a:r>
            <a:r>
              <a:rPr lang="fr-FR" sz="1800" b="1" strike="noStrike" spc="-1" dirty="0" smtClean="0">
                <a:solidFill>
                  <a:srgbClr val="000000"/>
                </a:solidFill>
                <a:latin typeface="Calibri"/>
                <a:ea typeface="DejaVu Sans"/>
              </a:rPr>
              <a:t>pas.</a:t>
            </a:r>
            <a:endParaRPr lang="fr-FR"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720" y="-17280"/>
            <a:ext cx="9142560" cy="6856560"/>
          </a:xfrm>
          <a:prstGeom prst="rect">
            <a:avLst/>
          </a:prstGeom>
          <a:solidFill>
            <a:srgbClr val="DDD9C3"/>
          </a:solidFill>
          <a:ln w="38160">
            <a:round/>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gn="ctr">
              <a:lnSpc>
                <a:spcPct val="100000"/>
              </a:lnSpc>
              <a:spcBef>
                <a:spcPts val="641"/>
              </a:spcBef>
            </a:pPr>
            <a:endParaRPr lang="fr-FR" sz="1800" b="0" strike="noStrike" spc="-1">
              <a:latin typeface="Arial"/>
            </a:endParaRPr>
          </a:p>
          <a:p>
            <a:pPr marL="343080" indent="-341640" algn="ctr">
              <a:lnSpc>
                <a:spcPct val="100000"/>
              </a:lnSpc>
              <a:spcBef>
                <a:spcPts val="641"/>
              </a:spcBef>
            </a:pPr>
            <a:r>
              <a:rPr lang="fr-FR" sz="2200" b="1" strike="noStrike" spc="-1">
                <a:solidFill>
                  <a:srgbClr val="376092"/>
                </a:solidFill>
                <a:latin typeface="Calibri"/>
                <a:ea typeface="DejaVu Sans"/>
              </a:rPr>
              <a:t>Un assec régulier en période d'étiage pour un secteur classé pérenne</a:t>
            </a:r>
            <a:endParaRPr lang="fr-FR" sz="2200" b="0" strike="noStrike" spc="-1">
              <a:latin typeface="Arial"/>
            </a:endParaRPr>
          </a:p>
          <a:p>
            <a:pPr marL="343080" indent="-341640" algn="ctr">
              <a:lnSpc>
                <a:spcPct val="100000"/>
              </a:lnSpc>
              <a:spcBef>
                <a:spcPts val="360"/>
              </a:spcBef>
            </a:pPr>
            <a:r>
              <a:rPr lang="fr-FR" sz="1800" b="0" strike="noStrike" spc="-1">
                <a:solidFill>
                  <a:srgbClr val="000000"/>
                </a:solidFill>
                <a:latin typeface="Calibri"/>
                <a:ea typeface="DejaVu Sans"/>
              </a:rPr>
              <a:t>Avec ce débit, la rivière était en eau jusqu'à Bettant soit 3km en aval du point d'assec.</a:t>
            </a:r>
            <a:endParaRPr lang="fr-FR" sz="1800" b="0" strike="noStrike" spc="-1">
              <a:latin typeface="Arial"/>
            </a:endParaRPr>
          </a:p>
          <a:p>
            <a:pPr marL="343080" indent="-341640" algn="ctr">
              <a:lnSpc>
                <a:spcPct val="100000"/>
              </a:lnSpc>
              <a:spcBef>
                <a:spcPts val="360"/>
              </a:spcBef>
            </a:pPr>
            <a:r>
              <a:rPr lang="fr-FR" sz="1800" b="0" strike="noStrike" spc="-1">
                <a:solidFill>
                  <a:srgbClr val="000000"/>
                </a:solidFill>
                <a:latin typeface="Calibri"/>
                <a:ea typeface="DejaVu Sans"/>
              </a:rPr>
              <a:t>(photo du 9 septembre 2022, 350 L/sec.).</a:t>
            </a:r>
            <a:endParaRPr lang="fr-FR" sz="1800" b="0" strike="noStrike" spc="-1">
              <a:latin typeface="Arial"/>
            </a:endParaRPr>
          </a:p>
          <a:p>
            <a:pPr marL="343080" indent="-341640" algn="ctr">
              <a:lnSpc>
                <a:spcPct val="100000"/>
              </a:lnSpc>
              <a:spcBef>
                <a:spcPts val="360"/>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a:p>
            <a:pPr marL="343080" indent="-341640">
              <a:lnSpc>
                <a:spcPct val="100000"/>
              </a:lnSpc>
              <a:spcBef>
                <a:spcPts val="641"/>
              </a:spcBef>
            </a:pPr>
            <a:endParaRPr lang="fr-FR" sz="1800" b="0" strike="noStrike" spc="-1">
              <a:latin typeface="Arial"/>
            </a:endParaRPr>
          </a:p>
        </p:txBody>
      </p:sp>
      <p:pic>
        <p:nvPicPr>
          <p:cNvPr id="206" name="Picture 2"/>
          <p:cNvPicPr/>
          <p:nvPr/>
        </p:nvPicPr>
        <p:blipFill>
          <a:blip r:embed="rId2"/>
          <a:stretch/>
        </p:blipFill>
        <p:spPr>
          <a:xfrm rot="11400">
            <a:off x="674280" y="1561320"/>
            <a:ext cx="7925400" cy="4977360"/>
          </a:xfrm>
          <a:prstGeom prst="rect">
            <a:avLst/>
          </a:prstGeom>
          <a:ln w="38160">
            <a:solidFill>
              <a:schemeClr val="tx1"/>
            </a:solidFill>
            <a:round/>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TotalTime>
  <Words>2944</Words>
  <Application>LibreOffice/6.2.7.1.lin1$Windows_X86_64 LibreOffice_project/ac167a92e33a5447f0bf604564addc465dbb4b35</Application>
  <PresentationFormat>Affichage à l'écran (4:3)</PresentationFormat>
  <Paragraphs>469</Paragraphs>
  <Slides>59</Slides>
  <Notes>0</Notes>
  <HiddenSlides>0</HiddenSlides>
  <MMClips>0</MMClips>
  <ScaleCrop>false</ScaleCrop>
  <HeadingPairs>
    <vt:vector size="4" baseType="variant">
      <vt:variant>
        <vt:lpstr>Thème</vt:lpstr>
      </vt:variant>
      <vt:variant>
        <vt:i4>4</vt:i4>
      </vt:variant>
      <vt:variant>
        <vt:lpstr>Titres des diapositives</vt:lpstr>
      </vt:variant>
      <vt:variant>
        <vt:i4>59</vt:i4>
      </vt:variant>
    </vt:vector>
  </HeadingPairs>
  <TitlesOfParts>
    <vt:vector size="63" baseType="lpstr">
      <vt:lpstr>Office Theme</vt: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Fonctionnement hydraulique du site avant travaux </dc:title>
  <dc:subject/>
  <dc:creator>Lenovo</dc:creator>
  <dc:description/>
  <cp:lastModifiedBy>Lenovo</cp:lastModifiedBy>
  <cp:revision>353</cp:revision>
  <dcterms:created xsi:type="dcterms:W3CDTF">2022-10-09T09:51:05Z</dcterms:created>
  <dcterms:modified xsi:type="dcterms:W3CDTF">2022-10-22T07:43:15Z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60</vt:i4>
  </property>
</Properties>
</file>